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6"/>
  </p:notesMasterIdLst>
  <p:sldIdLst>
    <p:sldId id="256" r:id="rId5"/>
    <p:sldId id="260" r:id="rId6"/>
    <p:sldId id="300" r:id="rId7"/>
    <p:sldId id="299" r:id="rId8"/>
    <p:sldId id="324" r:id="rId9"/>
    <p:sldId id="322" r:id="rId10"/>
    <p:sldId id="320" r:id="rId11"/>
    <p:sldId id="323" r:id="rId12"/>
    <p:sldId id="280" r:id="rId13"/>
    <p:sldId id="319" r:id="rId14"/>
    <p:sldId id="278" r:id="rId15"/>
  </p:sldIdLst>
  <p:sldSz cx="18288000" cy="10287000"/>
  <p:notesSz cx="6858000" cy="9144000"/>
  <p:embeddedFontLst>
    <p:embeddedFont>
      <p:font typeface="Arimo" panose="020B0604020202020204" charset="0"/>
      <p:regular r:id="rId17"/>
    </p:embeddedFont>
    <p:embeddedFont>
      <p:font typeface="Blinker" panose="020B0604020202020204" charset="0"/>
      <p:regular r:id="rId18"/>
    </p:embeddedFont>
    <p:embeddedFont>
      <p:font typeface="Lato" panose="020F0502020204030203" pitchFamily="34" charset="0"/>
      <p:regular r:id="rId19"/>
      <p:bold r:id="rId20"/>
      <p:italic r:id="rId21"/>
      <p:boldItalic r:id="rId22"/>
    </p:embeddedFont>
    <p:embeddedFont>
      <p:font typeface="League Spartan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B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509B3A-4BF7-4B14-AA60-2BC9117BAD61}" v="258" dt="2024-11-22T19:05:08.4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9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nika Lamont" userId="9fbbf6f2-8698-4224-8b9c-6c71749d2dbd" providerId="ADAL" clId="{46509B3A-4BF7-4B14-AA60-2BC9117BAD61}"/>
    <pc:docChg chg="undo redo custSel addSld delSld modSld sldOrd">
      <pc:chgData name="Shanika Lamont" userId="9fbbf6f2-8698-4224-8b9c-6c71749d2dbd" providerId="ADAL" clId="{46509B3A-4BF7-4B14-AA60-2BC9117BAD61}" dt="2024-11-27T15:28:23.545" v="5296" actId="20577"/>
      <pc:docMkLst>
        <pc:docMk/>
      </pc:docMkLst>
      <pc:sldChg chg="modSp mod">
        <pc:chgData name="Shanika Lamont" userId="9fbbf6f2-8698-4224-8b9c-6c71749d2dbd" providerId="ADAL" clId="{46509B3A-4BF7-4B14-AA60-2BC9117BAD61}" dt="2024-11-20T19:24:26.050" v="24" actId="20577"/>
        <pc:sldMkLst>
          <pc:docMk/>
          <pc:sldMk cId="0" sldId="256"/>
        </pc:sldMkLst>
        <pc:spChg chg="mod">
          <ac:chgData name="Shanika Lamont" userId="9fbbf6f2-8698-4224-8b9c-6c71749d2dbd" providerId="ADAL" clId="{46509B3A-4BF7-4B14-AA60-2BC9117BAD61}" dt="2024-11-20T19:24:26.050" v="24" actId="20577"/>
          <ac:spMkLst>
            <pc:docMk/>
            <pc:sldMk cId="0" sldId="256"/>
            <ac:spMk id="11" creationId="{04C3A2EB-D9EA-46CB-586A-37204405889F}"/>
          </ac:spMkLst>
        </pc:spChg>
      </pc:sldChg>
      <pc:sldChg chg="ord">
        <pc:chgData name="Shanika Lamont" userId="9fbbf6f2-8698-4224-8b9c-6c71749d2dbd" providerId="ADAL" clId="{46509B3A-4BF7-4B14-AA60-2BC9117BAD61}" dt="2024-11-20T19:25:07.561" v="26"/>
        <pc:sldMkLst>
          <pc:docMk/>
          <pc:sldMk cId="0" sldId="260"/>
        </pc:sldMkLst>
      </pc:sldChg>
      <pc:sldChg chg="modSp add del mod modAnim">
        <pc:chgData name="Shanika Lamont" userId="9fbbf6f2-8698-4224-8b9c-6c71749d2dbd" providerId="ADAL" clId="{46509B3A-4BF7-4B14-AA60-2BC9117BAD61}" dt="2024-11-22T20:22:30.014" v="3768" actId="15"/>
        <pc:sldMkLst>
          <pc:docMk/>
          <pc:sldMk cId="3238356795" sldId="280"/>
        </pc:sldMkLst>
        <pc:spChg chg="mod">
          <ac:chgData name="Shanika Lamont" userId="9fbbf6f2-8698-4224-8b9c-6c71749d2dbd" providerId="ADAL" clId="{46509B3A-4BF7-4B14-AA60-2BC9117BAD61}" dt="2024-11-21T15:27:09.146" v="1745" actId="20577"/>
          <ac:spMkLst>
            <pc:docMk/>
            <pc:sldMk cId="3238356795" sldId="280"/>
            <ac:spMk id="9" creationId="{00000000-0000-0000-0000-000000000000}"/>
          </ac:spMkLst>
        </pc:spChg>
        <pc:spChg chg="mod">
          <ac:chgData name="Shanika Lamont" userId="9fbbf6f2-8698-4224-8b9c-6c71749d2dbd" providerId="ADAL" clId="{46509B3A-4BF7-4B14-AA60-2BC9117BAD61}" dt="2024-11-22T20:22:30.014" v="3768" actId="15"/>
          <ac:spMkLst>
            <pc:docMk/>
            <pc:sldMk cId="3238356795" sldId="280"/>
            <ac:spMk id="11" creationId="{AFE43C23-F563-FCFD-DFBF-088910F06869}"/>
          </ac:spMkLst>
        </pc:spChg>
        <pc:spChg chg="mod">
          <ac:chgData name="Shanika Lamont" userId="9fbbf6f2-8698-4224-8b9c-6c71749d2dbd" providerId="ADAL" clId="{46509B3A-4BF7-4B14-AA60-2BC9117BAD61}" dt="2024-11-22T19:05:14.802" v="3755" actId="1076"/>
          <ac:spMkLst>
            <pc:docMk/>
            <pc:sldMk cId="3238356795" sldId="280"/>
            <ac:spMk id="13" creationId="{87E5CC04-F3D8-748B-C8F3-47B679D45526}"/>
          </ac:spMkLst>
        </pc:spChg>
        <pc:grpChg chg="mod">
          <ac:chgData name="Shanika Lamont" userId="9fbbf6f2-8698-4224-8b9c-6c71749d2dbd" providerId="ADAL" clId="{46509B3A-4BF7-4B14-AA60-2BC9117BAD61}" dt="2024-11-22T19:04:17.329" v="3738" actId="1076"/>
          <ac:grpSpMkLst>
            <pc:docMk/>
            <pc:sldMk cId="3238356795" sldId="280"/>
            <ac:grpSpMk id="2" creationId="{00000000-0000-0000-0000-000000000000}"/>
          </ac:grpSpMkLst>
        </pc:grpChg>
      </pc:sldChg>
      <pc:sldChg chg="del">
        <pc:chgData name="Shanika Lamont" userId="9fbbf6f2-8698-4224-8b9c-6c71749d2dbd" providerId="ADAL" clId="{46509B3A-4BF7-4B14-AA60-2BC9117BAD61}" dt="2024-11-22T20:23:12.373" v="3771" actId="2696"/>
        <pc:sldMkLst>
          <pc:docMk/>
          <pc:sldMk cId="326365244" sldId="295"/>
        </pc:sldMkLst>
      </pc:sldChg>
      <pc:sldChg chg="del">
        <pc:chgData name="Shanika Lamont" userId="9fbbf6f2-8698-4224-8b9c-6c71749d2dbd" providerId="ADAL" clId="{46509B3A-4BF7-4B14-AA60-2BC9117BAD61}" dt="2024-11-22T20:23:08.064" v="3770" actId="2696"/>
        <pc:sldMkLst>
          <pc:docMk/>
          <pc:sldMk cId="432166042" sldId="298"/>
        </pc:sldMkLst>
      </pc:sldChg>
      <pc:sldChg chg="ord">
        <pc:chgData name="Shanika Lamont" userId="9fbbf6f2-8698-4224-8b9c-6c71749d2dbd" providerId="ADAL" clId="{46509B3A-4BF7-4B14-AA60-2BC9117BAD61}" dt="2024-11-20T19:26:16.627" v="30"/>
        <pc:sldMkLst>
          <pc:docMk/>
          <pc:sldMk cId="1751948780" sldId="299"/>
        </pc:sldMkLst>
      </pc:sldChg>
      <pc:sldChg chg="ord">
        <pc:chgData name="Shanika Lamont" userId="9fbbf6f2-8698-4224-8b9c-6c71749d2dbd" providerId="ADAL" clId="{46509B3A-4BF7-4B14-AA60-2BC9117BAD61}" dt="2024-11-20T19:25:53.819" v="28"/>
        <pc:sldMkLst>
          <pc:docMk/>
          <pc:sldMk cId="3003307115" sldId="300"/>
        </pc:sldMkLst>
      </pc:sldChg>
      <pc:sldChg chg="del mod chgLayout">
        <pc:chgData name="Shanika Lamont" userId="9fbbf6f2-8698-4224-8b9c-6c71749d2dbd" providerId="ADAL" clId="{46509B3A-4BF7-4B14-AA60-2BC9117BAD61}" dt="2024-11-26T14:11:19.392" v="4921" actId="2696"/>
        <pc:sldMkLst>
          <pc:docMk/>
          <pc:sldMk cId="1994533522" sldId="309"/>
        </pc:sldMkLst>
      </pc:sldChg>
      <pc:sldChg chg="add del">
        <pc:chgData name="Shanika Lamont" userId="9fbbf6f2-8698-4224-8b9c-6c71749d2dbd" providerId="ADAL" clId="{46509B3A-4BF7-4B14-AA60-2BC9117BAD61}" dt="2024-11-26T14:20:23.590" v="4944" actId="2696"/>
        <pc:sldMkLst>
          <pc:docMk/>
          <pc:sldMk cId="3326405122" sldId="312"/>
        </pc:sldMkLst>
      </pc:sldChg>
      <pc:sldChg chg="add del">
        <pc:chgData name="Shanika Lamont" userId="9fbbf6f2-8698-4224-8b9c-6c71749d2dbd" providerId="ADAL" clId="{46509B3A-4BF7-4B14-AA60-2BC9117BAD61}" dt="2024-11-26T14:20:35.299" v="4945" actId="2696"/>
        <pc:sldMkLst>
          <pc:docMk/>
          <pc:sldMk cId="1710954017" sldId="313"/>
        </pc:sldMkLst>
      </pc:sldChg>
      <pc:sldChg chg="del">
        <pc:chgData name="Shanika Lamont" userId="9fbbf6f2-8698-4224-8b9c-6c71749d2dbd" providerId="ADAL" clId="{46509B3A-4BF7-4B14-AA60-2BC9117BAD61}" dt="2024-11-22T20:23:15.960" v="3772" actId="2696"/>
        <pc:sldMkLst>
          <pc:docMk/>
          <pc:sldMk cId="2494038136" sldId="314"/>
        </pc:sldMkLst>
      </pc:sldChg>
      <pc:sldChg chg="del">
        <pc:chgData name="Shanika Lamont" userId="9fbbf6f2-8698-4224-8b9c-6c71749d2dbd" providerId="ADAL" clId="{46509B3A-4BF7-4B14-AA60-2BC9117BAD61}" dt="2024-11-22T20:23:28.572" v="3774" actId="2696"/>
        <pc:sldMkLst>
          <pc:docMk/>
          <pc:sldMk cId="4180804494" sldId="315"/>
        </pc:sldMkLst>
      </pc:sldChg>
      <pc:sldChg chg="del">
        <pc:chgData name="Shanika Lamont" userId="9fbbf6f2-8698-4224-8b9c-6c71749d2dbd" providerId="ADAL" clId="{46509B3A-4BF7-4B14-AA60-2BC9117BAD61}" dt="2024-11-26T14:20:16.763" v="4943" actId="2696"/>
        <pc:sldMkLst>
          <pc:docMk/>
          <pc:sldMk cId="3985084003" sldId="316"/>
        </pc:sldMkLst>
      </pc:sldChg>
      <pc:sldChg chg="del">
        <pc:chgData name="Shanika Lamont" userId="9fbbf6f2-8698-4224-8b9c-6c71749d2dbd" providerId="ADAL" clId="{46509B3A-4BF7-4B14-AA60-2BC9117BAD61}" dt="2024-11-26T14:20:07.136" v="4940" actId="2696"/>
        <pc:sldMkLst>
          <pc:docMk/>
          <pc:sldMk cId="3964263204" sldId="317"/>
        </pc:sldMkLst>
      </pc:sldChg>
      <pc:sldChg chg="del">
        <pc:chgData name="Shanika Lamont" userId="9fbbf6f2-8698-4224-8b9c-6c71749d2dbd" providerId="ADAL" clId="{46509B3A-4BF7-4B14-AA60-2BC9117BAD61}" dt="2024-11-22T20:23:23.508" v="3773" actId="2696"/>
        <pc:sldMkLst>
          <pc:docMk/>
          <pc:sldMk cId="2239945261" sldId="318"/>
        </pc:sldMkLst>
      </pc:sldChg>
      <pc:sldChg chg="modSp mod">
        <pc:chgData name="Shanika Lamont" userId="9fbbf6f2-8698-4224-8b9c-6c71749d2dbd" providerId="ADAL" clId="{46509B3A-4BF7-4B14-AA60-2BC9117BAD61}" dt="2024-11-27T15:28:23.545" v="5296" actId="20577"/>
        <pc:sldMkLst>
          <pc:docMk/>
          <pc:sldMk cId="1122791652" sldId="319"/>
        </pc:sldMkLst>
        <pc:spChg chg="mod">
          <ac:chgData name="Shanika Lamont" userId="9fbbf6f2-8698-4224-8b9c-6c71749d2dbd" providerId="ADAL" clId="{46509B3A-4BF7-4B14-AA60-2BC9117BAD61}" dt="2024-11-27T15:28:23.545" v="5296" actId="20577"/>
          <ac:spMkLst>
            <pc:docMk/>
            <pc:sldMk cId="1122791652" sldId="319"/>
            <ac:spMk id="14" creationId="{D1466DCF-4073-7378-4EEC-07371FB965B7}"/>
          </ac:spMkLst>
        </pc:spChg>
      </pc:sldChg>
      <pc:sldChg chg="modSp add mod">
        <pc:chgData name="Shanika Lamont" userId="9fbbf6f2-8698-4224-8b9c-6c71749d2dbd" providerId="ADAL" clId="{46509B3A-4BF7-4B14-AA60-2BC9117BAD61}" dt="2024-11-26T13:53:54.815" v="4917" actId="115"/>
        <pc:sldMkLst>
          <pc:docMk/>
          <pc:sldMk cId="3821011631" sldId="320"/>
        </pc:sldMkLst>
        <pc:spChg chg="mod">
          <ac:chgData name="Shanika Lamont" userId="9fbbf6f2-8698-4224-8b9c-6c71749d2dbd" providerId="ADAL" clId="{46509B3A-4BF7-4B14-AA60-2BC9117BAD61}" dt="2024-11-26T13:53:54.815" v="4917" actId="115"/>
          <ac:spMkLst>
            <pc:docMk/>
            <pc:sldMk cId="3821011631" sldId="320"/>
            <ac:spMk id="10" creationId="{0834C8F6-68E1-F85A-55D7-D7A49A83CBED}"/>
          </ac:spMkLst>
        </pc:spChg>
      </pc:sldChg>
      <pc:sldChg chg="modSp add del mod">
        <pc:chgData name="Shanika Lamont" userId="9fbbf6f2-8698-4224-8b9c-6c71749d2dbd" providerId="ADAL" clId="{46509B3A-4BF7-4B14-AA60-2BC9117BAD61}" dt="2024-11-22T19:10:26.723" v="3756" actId="2696"/>
        <pc:sldMkLst>
          <pc:docMk/>
          <pc:sldMk cId="2492753023" sldId="321"/>
        </pc:sldMkLst>
      </pc:sldChg>
      <pc:sldChg chg="modSp add mod ord">
        <pc:chgData name="Shanika Lamont" userId="9fbbf6f2-8698-4224-8b9c-6c71749d2dbd" providerId="ADAL" clId="{46509B3A-4BF7-4B14-AA60-2BC9117BAD61}" dt="2024-11-26T14:12:30.013" v="4939" actId="6549"/>
        <pc:sldMkLst>
          <pc:docMk/>
          <pc:sldMk cId="451430845" sldId="322"/>
        </pc:sldMkLst>
        <pc:spChg chg="mod">
          <ac:chgData name="Shanika Lamont" userId="9fbbf6f2-8698-4224-8b9c-6c71749d2dbd" providerId="ADAL" clId="{46509B3A-4BF7-4B14-AA60-2BC9117BAD61}" dt="2024-11-26T14:12:30.013" v="4939" actId="6549"/>
          <ac:spMkLst>
            <pc:docMk/>
            <pc:sldMk cId="451430845" sldId="322"/>
            <ac:spMk id="10" creationId="{C40043D0-A6DA-E26F-CBF3-752AA37B0988}"/>
          </ac:spMkLst>
        </pc:spChg>
      </pc:sldChg>
      <pc:sldChg chg="new del">
        <pc:chgData name="Shanika Lamont" userId="9fbbf6f2-8698-4224-8b9c-6c71749d2dbd" providerId="ADAL" clId="{46509B3A-4BF7-4B14-AA60-2BC9117BAD61}" dt="2024-11-21T15:57:59.234" v="1768" actId="680"/>
        <pc:sldMkLst>
          <pc:docMk/>
          <pc:sldMk cId="1964732400" sldId="323"/>
        </pc:sldMkLst>
      </pc:sldChg>
      <pc:sldChg chg="modSp add mod">
        <pc:chgData name="Shanika Lamont" userId="9fbbf6f2-8698-4224-8b9c-6c71749d2dbd" providerId="ADAL" clId="{46509B3A-4BF7-4B14-AA60-2BC9117BAD61}" dt="2024-11-21T16:02:05.974" v="2480" actId="404"/>
        <pc:sldMkLst>
          <pc:docMk/>
          <pc:sldMk cId="3428916887" sldId="323"/>
        </pc:sldMkLst>
        <pc:spChg chg="mod">
          <ac:chgData name="Shanika Lamont" userId="9fbbf6f2-8698-4224-8b9c-6c71749d2dbd" providerId="ADAL" clId="{46509B3A-4BF7-4B14-AA60-2BC9117BAD61}" dt="2024-11-21T16:02:05.974" v="2480" actId="404"/>
          <ac:spMkLst>
            <pc:docMk/>
            <pc:sldMk cId="3428916887" sldId="323"/>
            <ac:spMk id="10" creationId="{C9596FC0-064A-22D6-24E7-7B02A0BBCF87}"/>
          </ac:spMkLst>
        </pc:spChg>
      </pc:sldChg>
      <pc:sldChg chg="modSp add mod">
        <pc:chgData name="Shanika Lamont" userId="9fbbf6f2-8698-4224-8b9c-6c71749d2dbd" providerId="ADAL" clId="{46509B3A-4BF7-4B14-AA60-2BC9117BAD61}" dt="2024-11-26T13:54:09.464" v="4920" actId="1076"/>
        <pc:sldMkLst>
          <pc:docMk/>
          <pc:sldMk cId="2492108005" sldId="324"/>
        </pc:sldMkLst>
        <pc:spChg chg="mod">
          <ac:chgData name="Shanika Lamont" userId="9fbbf6f2-8698-4224-8b9c-6c71749d2dbd" providerId="ADAL" clId="{46509B3A-4BF7-4B14-AA60-2BC9117BAD61}" dt="2024-11-26T13:54:09.464" v="4920" actId="1076"/>
          <ac:spMkLst>
            <pc:docMk/>
            <pc:sldMk cId="2492108005" sldId="324"/>
            <ac:spMk id="10" creationId="{245CFBE3-4675-E29E-0692-6F0FA8843A5D}"/>
          </ac:spMkLst>
        </pc:spChg>
      </pc:sldChg>
      <pc:sldChg chg="add del">
        <pc:chgData name="Shanika Lamont" userId="9fbbf6f2-8698-4224-8b9c-6c71749d2dbd" providerId="ADAL" clId="{46509B3A-4BF7-4B14-AA60-2BC9117BAD61}" dt="2024-11-26T14:20:13.507" v="4942" actId="2696"/>
        <pc:sldMkLst>
          <pc:docMk/>
          <pc:sldMk cId="761799450" sldId="32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7008A-28B3-4A3C-99DA-C186A5164A81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816FD-096E-48D6-947E-E956FFE7C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816FD-096E-48D6-947E-E956FFE7C5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76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816FD-096E-48D6-947E-E956FFE7C5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58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816FD-096E-48D6-947E-E956FFE7C5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5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1.png"/><Relationship Id="rId10" Type="http://schemas.openxmlformats.org/officeDocument/2006/relationships/image" Target="../media/image8.png"/><Relationship Id="rId4" Type="http://schemas.openxmlformats.org/officeDocument/2006/relationships/image" Target="../media/image3.svg"/><Relationship Id="rId9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54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822695">
            <a:off x="6472428" y="847266"/>
            <a:ext cx="5343144" cy="20268284"/>
            <a:chOff x="0" y="0"/>
            <a:chExt cx="1949193" cy="73939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49193" cy="7393925"/>
            </a:xfrm>
            <a:custGeom>
              <a:avLst/>
              <a:gdLst/>
              <a:ahLst/>
              <a:cxnLst/>
              <a:rect l="l" t="t" r="r" b="b"/>
              <a:pathLst>
                <a:path w="1949193" h="7393925">
                  <a:moveTo>
                    <a:pt x="0" y="0"/>
                  </a:moveTo>
                  <a:lnTo>
                    <a:pt x="1949193" y="0"/>
                  </a:lnTo>
                  <a:lnTo>
                    <a:pt x="1949193" y="7393925"/>
                  </a:lnTo>
                  <a:lnTo>
                    <a:pt x="0" y="7393925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-6444498">
            <a:off x="11687961" y="1241570"/>
            <a:ext cx="3634503" cy="17462735"/>
            <a:chOff x="0" y="0"/>
            <a:chExt cx="1325877" cy="637045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25877" cy="6370453"/>
            </a:xfrm>
            <a:custGeom>
              <a:avLst/>
              <a:gdLst/>
              <a:ahLst/>
              <a:cxnLst/>
              <a:rect l="l" t="t" r="r" b="b"/>
              <a:pathLst>
                <a:path w="1325877" h="6370453">
                  <a:moveTo>
                    <a:pt x="0" y="0"/>
                  </a:moveTo>
                  <a:lnTo>
                    <a:pt x="1325877" y="0"/>
                  </a:lnTo>
                  <a:lnTo>
                    <a:pt x="1325877" y="6370453"/>
                  </a:lnTo>
                  <a:lnTo>
                    <a:pt x="0" y="6370453"/>
                  </a:lnTo>
                  <a:close/>
                </a:path>
              </a:pathLst>
            </a:custGeom>
            <a:solidFill>
              <a:srgbClr val="F60F1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314131" y="183664"/>
            <a:ext cx="6903443" cy="6903415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13880" t="-4736" r="-14777" b="-4146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198471" y="351861"/>
            <a:ext cx="10613482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59"/>
              </a:lnSpc>
            </a:pPr>
            <a:r>
              <a:rPr lang="en-US" sz="3999">
                <a:solidFill>
                  <a:srgbClr val="FFFFFF"/>
                </a:solidFill>
                <a:latin typeface="Lato"/>
              </a:rPr>
              <a:t>INTERNATIONAL TAX AUTHORITY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624482" y="985601"/>
            <a:ext cx="10085294" cy="1191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19"/>
              </a:lnSpc>
            </a:pPr>
            <a:r>
              <a:rPr lang="en-US" sz="4800" u="sng" dirty="0">
                <a:solidFill>
                  <a:srgbClr val="FFFFFF"/>
                </a:solidFill>
                <a:latin typeface="League Spartan"/>
              </a:rPr>
              <a:t>Common Reporting Standards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04C3A2EB-D9EA-46CB-586A-37204405889F}"/>
              </a:ext>
            </a:extLst>
          </p:cNvPr>
          <p:cNvSpPr txBox="1"/>
          <p:nvPr/>
        </p:nvSpPr>
        <p:spPr>
          <a:xfrm>
            <a:off x="7552937" y="2182621"/>
            <a:ext cx="10085294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League Spartan"/>
              </a:rPr>
              <a:t>Due Diligence Procedures: </a:t>
            </a:r>
          </a:p>
          <a:p>
            <a:r>
              <a:rPr lang="en-US" sz="3600" dirty="0">
                <a:solidFill>
                  <a:srgbClr val="FFFFFF"/>
                </a:solidFill>
                <a:latin typeface="League Spartan"/>
              </a:rPr>
              <a:t>Self Certification and</a:t>
            </a:r>
          </a:p>
          <a:p>
            <a:r>
              <a:rPr lang="en-US" sz="3600" dirty="0">
                <a:solidFill>
                  <a:srgbClr val="FFFFFF"/>
                </a:solidFill>
                <a:latin typeface="League Spartan"/>
              </a:rPr>
              <a:t>Controlling Persons </a:t>
            </a:r>
            <a:endParaRPr lang="en-US" sz="4800" dirty="0">
              <a:solidFill>
                <a:srgbClr val="FFFFFF"/>
              </a:solidFill>
              <a:latin typeface="League Spartan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1606" y="2728"/>
            <a:ext cx="18452231" cy="10287003"/>
            <a:chOff x="-29956" y="-1"/>
            <a:chExt cx="6731424" cy="3752726"/>
          </a:xfrm>
        </p:grpSpPr>
        <p:sp>
          <p:nvSpPr>
            <p:cNvPr id="3" name="Freeform 3"/>
            <p:cNvSpPr/>
            <p:nvPr/>
          </p:nvSpPr>
          <p:spPr>
            <a:xfrm>
              <a:off x="-29956" y="-1"/>
              <a:ext cx="6731424" cy="3752726"/>
            </a:xfrm>
            <a:custGeom>
              <a:avLst/>
              <a:gdLst/>
              <a:ahLst/>
              <a:cxnLst/>
              <a:rect l="l" t="t" r="r" b="b"/>
              <a:pathLst>
                <a:path w="6731424" h="3752726">
                  <a:moveTo>
                    <a:pt x="0" y="0"/>
                  </a:moveTo>
                  <a:lnTo>
                    <a:pt x="6731424" y="0"/>
                  </a:lnTo>
                  <a:lnTo>
                    <a:pt x="6731424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13547E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91665" y="185842"/>
            <a:ext cx="2494561" cy="2494551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13880" t="-4736" r="-14777" b="-4146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416904" y="476885"/>
            <a:ext cx="7145390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15"/>
              </a:lnSpc>
            </a:pPr>
            <a:r>
              <a:rPr lang="en-US" sz="3500">
                <a:solidFill>
                  <a:srgbClr val="FFFFFF"/>
                </a:solidFill>
                <a:latin typeface="Lato"/>
              </a:rPr>
              <a:t>INTERNATIONAL TAX AUTHORITY</a:t>
            </a:r>
          </a:p>
        </p:txBody>
      </p:sp>
      <p:sp>
        <p:nvSpPr>
          <p:cNvPr id="7" name="AutoShape 7"/>
          <p:cNvSpPr/>
          <p:nvPr/>
        </p:nvSpPr>
        <p:spPr>
          <a:xfrm>
            <a:off x="3416904" y="995650"/>
            <a:ext cx="7145390" cy="0"/>
          </a:xfrm>
          <a:prstGeom prst="line">
            <a:avLst/>
          </a:prstGeom>
          <a:ln w="47625" cap="flat">
            <a:solidFill>
              <a:srgbClr val="FBFBF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0" y="3017219"/>
            <a:ext cx="18288000" cy="0"/>
          </a:xfrm>
          <a:prstGeom prst="line">
            <a:avLst/>
          </a:prstGeom>
          <a:ln w="142875" cap="flat">
            <a:solidFill>
              <a:srgbClr val="F60F1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466DCF-4073-7378-4EEC-07371FB965B7}"/>
              </a:ext>
            </a:extLst>
          </p:cNvPr>
          <p:cNvSpPr txBox="1"/>
          <p:nvPr/>
        </p:nvSpPr>
        <p:spPr>
          <a:xfrm>
            <a:off x="1086537" y="3561845"/>
            <a:ext cx="15708923" cy="667875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Lato"/>
              </a:rPr>
              <a:t>Self-Certification: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Lato"/>
                <a:ea typeface="Lato"/>
                <a:cs typeface="Lato"/>
              </a:rPr>
              <a:t>Self-Certification are required for new accounts but only required for preexisting accounts if the financial institution is unable to complete its reporting and due </a:t>
            </a:r>
            <a:r>
              <a:rPr lang="en-US" sz="2400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diligence</a:t>
            </a:r>
            <a:r>
              <a:rPr lang="en-US" sz="2400" dirty="0">
                <a:solidFill>
                  <a:schemeClr val="bg1"/>
                </a:solidFill>
                <a:effectLst/>
                <a:latin typeface="Lato"/>
                <a:ea typeface="Lato"/>
                <a:cs typeface="Lato"/>
              </a:rPr>
              <a:t> obligations</a:t>
            </a:r>
          </a:p>
          <a:p>
            <a:endParaRPr lang="en-US" sz="2400" dirty="0">
              <a:solidFill>
                <a:schemeClr val="bg1"/>
              </a:solidFill>
              <a:effectLst/>
              <a:latin typeface="Lato"/>
              <a:ea typeface="Lato"/>
              <a:cs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For a self-Certification to be valid it must have:</a:t>
            </a:r>
          </a:p>
          <a:p>
            <a:pPr marL="1600200" lvl="2" indent="-6858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FFFF"/>
                </a:solidFill>
                <a:latin typeface="Lato"/>
              </a:rPr>
              <a:t>Name of Account holder</a:t>
            </a:r>
          </a:p>
          <a:p>
            <a:pPr marL="1600200" lvl="2" indent="-6858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FFFF"/>
                </a:solidFill>
                <a:latin typeface="Lato"/>
              </a:rPr>
              <a:t>Residence Address;</a:t>
            </a:r>
          </a:p>
          <a:p>
            <a:pPr marL="1600200" lvl="2" indent="-6858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FFFF"/>
                </a:solidFill>
                <a:latin typeface="Lato"/>
              </a:rPr>
              <a:t>Jurisdiction(s) of residence for tax purposes</a:t>
            </a:r>
          </a:p>
          <a:p>
            <a:pPr marL="1600200" lvl="2" indent="-6858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FFFF"/>
                </a:solidFill>
                <a:latin typeface="Lato"/>
              </a:rPr>
              <a:t>TIN with respect to each Reportable Jurisdiction</a:t>
            </a:r>
          </a:p>
          <a:p>
            <a:pPr marL="1600200" lvl="2" indent="-6858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FFFF"/>
                </a:solidFill>
                <a:latin typeface="Lato"/>
              </a:rPr>
              <a:t>Date of Birth</a:t>
            </a:r>
          </a:p>
          <a:p>
            <a:pPr marL="1600200" lvl="2" indent="-6858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FFFF"/>
                </a:solidFill>
                <a:latin typeface="Lato"/>
              </a:rPr>
              <a:t>Signed (or positively affirmed)</a:t>
            </a:r>
          </a:p>
          <a:p>
            <a:pPr lvl="2"/>
            <a:endParaRPr lang="en-US" sz="2400" b="1" dirty="0">
              <a:solidFill>
                <a:schemeClr val="bg1"/>
              </a:solidFill>
              <a:latin typeface="Lato"/>
              <a:ea typeface="Lato"/>
              <a:cs typeface="Lat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For a self-certification to be reliable the Reporting Financial Information must confirm that the information provided is correct.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effectLst/>
              <a:latin typeface="Lato"/>
              <a:ea typeface="Lato"/>
              <a:cs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effectLst/>
              <a:latin typeface="Lato"/>
              <a:ea typeface="Lato"/>
              <a:cs typeface="Lato"/>
            </a:endParaRPr>
          </a:p>
          <a:p>
            <a:endParaRPr lang="en-US" sz="28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830537-556C-DA65-2AA3-7925498D6E07}"/>
              </a:ext>
            </a:extLst>
          </p:cNvPr>
          <p:cNvSpPr txBox="1"/>
          <p:nvPr/>
        </p:nvSpPr>
        <p:spPr>
          <a:xfrm>
            <a:off x="3416904" y="1264621"/>
            <a:ext cx="14195503" cy="1415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dirty="0">
                <a:solidFill>
                  <a:srgbClr val="FFFFFF"/>
                </a:solidFill>
                <a:latin typeface="League Spartan"/>
              </a:rPr>
              <a:t>CRS Due </a:t>
            </a:r>
            <a:r>
              <a:rPr lang="en-US" sz="4800" dirty="0">
                <a:solidFill>
                  <a:srgbClr val="FFFFFF"/>
                </a:solidFill>
                <a:latin typeface="League Spartan"/>
              </a:rPr>
              <a:t>Diligence</a:t>
            </a:r>
            <a:r>
              <a:rPr lang="en-US" sz="4400" dirty="0">
                <a:solidFill>
                  <a:srgbClr val="FFFFFF"/>
                </a:solidFill>
                <a:latin typeface="League Spartan"/>
              </a:rPr>
              <a:t> Procedures –     </a:t>
            </a:r>
          </a:p>
          <a:p>
            <a:r>
              <a:rPr lang="en-US" sz="4400" dirty="0">
                <a:solidFill>
                  <a:srgbClr val="FFFFFF"/>
                </a:solidFill>
                <a:latin typeface="League Spartan"/>
              </a:rPr>
              <a:t>RECAP Cont'd</a:t>
            </a:r>
            <a:endParaRPr lang="en-US" sz="4000" dirty="0">
              <a:solidFill>
                <a:srgbClr val="FFFFFF"/>
              </a:solidFill>
              <a:latin typeface="League Spartan"/>
            </a:endParaRPr>
          </a:p>
        </p:txBody>
      </p:sp>
    </p:spTree>
    <p:extLst>
      <p:ext uri="{BB962C8B-B14F-4D97-AF65-F5344CB8AC3E}">
        <p14:creationId xmlns:p14="http://schemas.microsoft.com/office/powerpoint/2010/main" val="1122791652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28578" y="-105834"/>
            <a:ext cx="19145155" cy="10893073"/>
            <a:chOff x="0" y="0"/>
            <a:chExt cx="5042345" cy="28689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42345" cy="2868957"/>
            </a:xfrm>
            <a:custGeom>
              <a:avLst/>
              <a:gdLst/>
              <a:ahLst/>
              <a:cxnLst/>
              <a:rect l="l" t="t" r="r" b="b"/>
              <a:pathLst>
                <a:path w="5042345" h="2868957">
                  <a:moveTo>
                    <a:pt x="0" y="0"/>
                  </a:moveTo>
                  <a:lnTo>
                    <a:pt x="5042345" y="0"/>
                  </a:lnTo>
                  <a:lnTo>
                    <a:pt x="5042345" y="2868957"/>
                  </a:lnTo>
                  <a:lnTo>
                    <a:pt x="0" y="2868957"/>
                  </a:lnTo>
                  <a:close/>
                </a:path>
              </a:pathLst>
            </a:custGeom>
            <a:solidFill>
              <a:srgbClr val="13547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822695">
            <a:off x="6472428" y="847266"/>
            <a:ext cx="5343144" cy="20268284"/>
            <a:chOff x="0" y="0"/>
            <a:chExt cx="1949193" cy="73939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49193" cy="7393925"/>
            </a:xfrm>
            <a:custGeom>
              <a:avLst/>
              <a:gdLst/>
              <a:ahLst/>
              <a:cxnLst/>
              <a:rect l="l" t="t" r="r" b="b"/>
              <a:pathLst>
                <a:path w="1949193" h="7393925">
                  <a:moveTo>
                    <a:pt x="0" y="0"/>
                  </a:moveTo>
                  <a:lnTo>
                    <a:pt x="1949193" y="0"/>
                  </a:lnTo>
                  <a:lnTo>
                    <a:pt x="1949193" y="7393925"/>
                  </a:lnTo>
                  <a:lnTo>
                    <a:pt x="0" y="7393925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06582" y="8954389"/>
            <a:ext cx="3470781" cy="607822"/>
            <a:chOff x="0" y="0"/>
            <a:chExt cx="7424171" cy="130016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424172" cy="1300162"/>
            </a:xfrm>
            <a:custGeom>
              <a:avLst/>
              <a:gdLst/>
              <a:ahLst/>
              <a:cxnLst/>
              <a:rect l="l" t="t" r="r" b="b"/>
              <a:pathLst>
                <a:path w="7424172" h="1300162">
                  <a:moveTo>
                    <a:pt x="0" y="0"/>
                  </a:moveTo>
                  <a:lnTo>
                    <a:pt x="0" y="1300162"/>
                  </a:lnTo>
                  <a:lnTo>
                    <a:pt x="7424172" y="1300162"/>
                  </a:lnTo>
                  <a:lnTo>
                    <a:pt x="7424172" y="0"/>
                  </a:lnTo>
                  <a:lnTo>
                    <a:pt x="0" y="0"/>
                  </a:lnTo>
                  <a:close/>
                  <a:moveTo>
                    <a:pt x="7363211" y="1239201"/>
                  </a:moveTo>
                  <a:lnTo>
                    <a:pt x="59690" y="1239201"/>
                  </a:lnTo>
                  <a:lnTo>
                    <a:pt x="59690" y="59690"/>
                  </a:lnTo>
                  <a:lnTo>
                    <a:pt x="7363211" y="59690"/>
                  </a:lnTo>
                  <a:lnTo>
                    <a:pt x="7363211" y="12392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24516" y="9095301"/>
            <a:ext cx="325999" cy="32599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706582" y="3588241"/>
            <a:ext cx="9221200" cy="1771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507"/>
              </a:lnSpc>
            </a:pPr>
            <a:r>
              <a:rPr lang="en-US" sz="10362">
                <a:solidFill>
                  <a:srgbClr val="FFFFFF"/>
                </a:solidFill>
                <a:latin typeface="League Spartan"/>
              </a:rPr>
              <a:t>THANK YOU!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83475" y="9103321"/>
            <a:ext cx="2625502" cy="317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31"/>
              </a:lnSpc>
            </a:pPr>
            <a:r>
              <a:rPr lang="en-US" sz="1808">
                <a:solidFill>
                  <a:srgbClr val="FFFFFF"/>
                </a:solidFill>
                <a:latin typeface="Lato"/>
              </a:rPr>
              <a:t>www.bviita.vg</a:t>
            </a:r>
          </a:p>
        </p:txBody>
      </p: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1922786" y="335883"/>
            <a:ext cx="5898884" cy="5898860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13880" t="-4736" r="-14777" b="-4146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0" y="809511"/>
            <a:ext cx="9244424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2"/>
              </a:lnSpc>
            </a:pPr>
            <a:r>
              <a:rPr lang="en-US" sz="3800">
                <a:solidFill>
                  <a:srgbClr val="FFFFFF"/>
                </a:solidFill>
                <a:latin typeface="Lato"/>
              </a:rPr>
              <a:t>INTERNATIONAL TAX AUTHORITY</a:t>
            </a:r>
          </a:p>
        </p:txBody>
      </p:sp>
      <p:grpSp>
        <p:nvGrpSpPr>
          <p:cNvPr id="15" name="Group 15"/>
          <p:cNvGrpSpPr/>
          <p:nvPr/>
        </p:nvGrpSpPr>
        <p:grpSpPr>
          <a:xfrm rot="-6444498">
            <a:off x="11687961" y="1241570"/>
            <a:ext cx="3634503" cy="17462735"/>
            <a:chOff x="0" y="0"/>
            <a:chExt cx="1325877" cy="637045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325877" cy="6370453"/>
            </a:xfrm>
            <a:custGeom>
              <a:avLst/>
              <a:gdLst/>
              <a:ahLst/>
              <a:cxnLst/>
              <a:rect l="l" t="t" r="r" b="b"/>
              <a:pathLst>
                <a:path w="1325877" h="6370453">
                  <a:moveTo>
                    <a:pt x="0" y="0"/>
                  </a:moveTo>
                  <a:lnTo>
                    <a:pt x="1325877" y="0"/>
                  </a:lnTo>
                  <a:lnTo>
                    <a:pt x="1325877" y="6370453"/>
                  </a:lnTo>
                  <a:lnTo>
                    <a:pt x="0" y="6370453"/>
                  </a:lnTo>
                  <a:close/>
                </a:path>
              </a:pathLst>
            </a:custGeom>
            <a:solidFill>
              <a:srgbClr val="F60F1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555021" y="8381187"/>
            <a:ext cx="3470781" cy="607822"/>
            <a:chOff x="0" y="0"/>
            <a:chExt cx="7424171" cy="130016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424172" cy="1300162"/>
            </a:xfrm>
            <a:custGeom>
              <a:avLst/>
              <a:gdLst/>
              <a:ahLst/>
              <a:cxnLst/>
              <a:rect l="l" t="t" r="r" b="b"/>
              <a:pathLst>
                <a:path w="7424172" h="1300162">
                  <a:moveTo>
                    <a:pt x="0" y="0"/>
                  </a:moveTo>
                  <a:lnTo>
                    <a:pt x="0" y="1300162"/>
                  </a:lnTo>
                  <a:lnTo>
                    <a:pt x="7424172" y="1300162"/>
                  </a:lnTo>
                  <a:lnTo>
                    <a:pt x="7424172" y="0"/>
                  </a:lnTo>
                  <a:lnTo>
                    <a:pt x="0" y="0"/>
                  </a:lnTo>
                  <a:close/>
                  <a:moveTo>
                    <a:pt x="7363211" y="1239201"/>
                  </a:moveTo>
                  <a:lnTo>
                    <a:pt x="59690" y="1239201"/>
                  </a:lnTo>
                  <a:lnTo>
                    <a:pt x="59690" y="59690"/>
                  </a:lnTo>
                  <a:lnTo>
                    <a:pt x="7363211" y="59690"/>
                  </a:lnTo>
                  <a:lnTo>
                    <a:pt x="7363211" y="12392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3555021" y="9149234"/>
            <a:ext cx="3470781" cy="607822"/>
            <a:chOff x="0" y="0"/>
            <a:chExt cx="7424171" cy="130016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424172" cy="1300162"/>
            </a:xfrm>
            <a:custGeom>
              <a:avLst/>
              <a:gdLst/>
              <a:ahLst/>
              <a:cxnLst/>
              <a:rect l="l" t="t" r="r" b="b"/>
              <a:pathLst>
                <a:path w="7424172" h="1300162">
                  <a:moveTo>
                    <a:pt x="0" y="0"/>
                  </a:moveTo>
                  <a:lnTo>
                    <a:pt x="0" y="1300162"/>
                  </a:lnTo>
                  <a:lnTo>
                    <a:pt x="7424172" y="1300162"/>
                  </a:lnTo>
                  <a:lnTo>
                    <a:pt x="7424172" y="0"/>
                  </a:lnTo>
                  <a:lnTo>
                    <a:pt x="0" y="0"/>
                  </a:lnTo>
                  <a:close/>
                  <a:moveTo>
                    <a:pt x="7363211" y="1239201"/>
                  </a:moveTo>
                  <a:lnTo>
                    <a:pt x="59690" y="1239201"/>
                  </a:lnTo>
                  <a:lnTo>
                    <a:pt x="59690" y="59690"/>
                  </a:lnTo>
                  <a:lnTo>
                    <a:pt x="7363211" y="59690"/>
                  </a:lnTo>
                  <a:lnTo>
                    <a:pt x="7363211" y="12392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733911" y="8473978"/>
            <a:ext cx="324451" cy="36353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733911" y="9290146"/>
            <a:ext cx="414625" cy="325999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14079823" y="8511914"/>
            <a:ext cx="3036738" cy="302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35"/>
              </a:lnSpc>
            </a:pPr>
            <a:r>
              <a:rPr lang="en-US" sz="1739">
                <a:solidFill>
                  <a:srgbClr val="FFFFFF"/>
                </a:solidFill>
                <a:latin typeface="Lato"/>
              </a:rPr>
              <a:t>Peace House, Pickering Drive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260948" y="9284902"/>
            <a:ext cx="2764854" cy="308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31"/>
              </a:lnSpc>
            </a:pPr>
            <a:r>
              <a:rPr lang="en-US" sz="1808">
                <a:solidFill>
                  <a:srgbClr val="FFFFFF"/>
                </a:solidFill>
                <a:latin typeface="Blinker"/>
              </a:rPr>
              <a:t> </a:t>
            </a:r>
            <a:r>
              <a:rPr lang="en-US" sz="1808">
                <a:solidFill>
                  <a:srgbClr val="FFFFFF"/>
                </a:solidFill>
                <a:latin typeface="Arimo"/>
              </a:rPr>
              <a:t>info@bviita.vg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706582" y="8133440"/>
            <a:ext cx="3470781" cy="607822"/>
            <a:chOff x="0" y="0"/>
            <a:chExt cx="7424171" cy="130016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424172" cy="1300162"/>
            </a:xfrm>
            <a:custGeom>
              <a:avLst/>
              <a:gdLst/>
              <a:ahLst/>
              <a:cxnLst/>
              <a:rect l="l" t="t" r="r" b="b"/>
              <a:pathLst>
                <a:path w="7424172" h="1300162">
                  <a:moveTo>
                    <a:pt x="0" y="0"/>
                  </a:moveTo>
                  <a:lnTo>
                    <a:pt x="0" y="1300162"/>
                  </a:lnTo>
                  <a:lnTo>
                    <a:pt x="7424172" y="1300162"/>
                  </a:lnTo>
                  <a:lnTo>
                    <a:pt x="7424172" y="0"/>
                  </a:lnTo>
                  <a:lnTo>
                    <a:pt x="0" y="0"/>
                  </a:lnTo>
                  <a:close/>
                  <a:moveTo>
                    <a:pt x="7363211" y="1239201"/>
                  </a:moveTo>
                  <a:lnTo>
                    <a:pt x="59690" y="1239201"/>
                  </a:lnTo>
                  <a:lnTo>
                    <a:pt x="59690" y="59690"/>
                  </a:lnTo>
                  <a:lnTo>
                    <a:pt x="7363211" y="59690"/>
                  </a:lnTo>
                  <a:lnTo>
                    <a:pt x="7363211" y="12392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69582" y="8296753"/>
            <a:ext cx="389401" cy="389401"/>
          </a:xfrm>
          <a:prstGeom prst="rect">
            <a:avLst/>
          </a:prstGeom>
        </p:spPr>
      </p:pic>
      <p:sp>
        <p:nvSpPr>
          <p:cNvPr id="28" name="TextBox 28"/>
          <p:cNvSpPr txBox="1"/>
          <p:nvPr/>
        </p:nvSpPr>
        <p:spPr>
          <a:xfrm>
            <a:off x="1357575" y="8365895"/>
            <a:ext cx="2387985" cy="256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8"/>
              </a:lnSpc>
              <a:spcBef>
                <a:spcPct val="0"/>
              </a:spcBef>
            </a:pPr>
            <a:r>
              <a:rPr lang="en-US" sz="1778">
                <a:solidFill>
                  <a:srgbClr val="FFFFFF"/>
                </a:solidFill>
                <a:latin typeface="Lato"/>
              </a:rPr>
              <a:t>1-284-394-4415</a:t>
            </a:r>
          </a:p>
        </p:txBody>
      </p:sp>
      <p:sp>
        <p:nvSpPr>
          <p:cNvPr id="29" name="AutoShape 7">
            <a:extLst>
              <a:ext uri="{FF2B5EF4-FFF2-40B4-BE49-F238E27FC236}">
                <a16:creationId xmlns:a16="http://schemas.microsoft.com/office/drawing/2014/main" id="{F5039244-739A-577F-44F7-7687DA90D2EB}"/>
              </a:ext>
            </a:extLst>
          </p:cNvPr>
          <p:cNvSpPr/>
          <p:nvPr/>
        </p:nvSpPr>
        <p:spPr>
          <a:xfrm>
            <a:off x="827502" y="1318042"/>
            <a:ext cx="7605164" cy="0"/>
          </a:xfrm>
          <a:prstGeom prst="line">
            <a:avLst/>
          </a:prstGeom>
          <a:ln w="47625" cap="flat">
            <a:solidFill>
              <a:srgbClr val="FBFBF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4231" y="0"/>
            <a:ext cx="18452231" cy="10286999"/>
            <a:chOff x="0" y="0"/>
            <a:chExt cx="6731424" cy="3752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731424" cy="3752726"/>
            </a:xfrm>
            <a:custGeom>
              <a:avLst/>
              <a:gdLst/>
              <a:ahLst/>
              <a:cxnLst/>
              <a:rect l="l" t="t" r="r" b="b"/>
              <a:pathLst>
                <a:path w="6731424" h="3752726">
                  <a:moveTo>
                    <a:pt x="0" y="0"/>
                  </a:moveTo>
                  <a:lnTo>
                    <a:pt x="6731424" y="0"/>
                  </a:lnTo>
                  <a:lnTo>
                    <a:pt x="6731424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13547E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91665" y="185842"/>
            <a:ext cx="2494561" cy="2494551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13880" t="-4736" r="-14777" b="-4146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416904" y="476885"/>
            <a:ext cx="7145390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15"/>
              </a:lnSpc>
            </a:pPr>
            <a:r>
              <a:rPr lang="en-US" sz="3500">
                <a:solidFill>
                  <a:srgbClr val="FFFFFF"/>
                </a:solidFill>
                <a:latin typeface="Lato"/>
              </a:rPr>
              <a:t>INTERNATIONAL TAX AUTHORITY</a:t>
            </a:r>
          </a:p>
        </p:txBody>
      </p:sp>
      <p:sp>
        <p:nvSpPr>
          <p:cNvPr id="7" name="AutoShape 7"/>
          <p:cNvSpPr/>
          <p:nvPr/>
        </p:nvSpPr>
        <p:spPr>
          <a:xfrm>
            <a:off x="3416904" y="995650"/>
            <a:ext cx="7145390" cy="0"/>
          </a:xfrm>
          <a:prstGeom prst="line">
            <a:avLst/>
          </a:prstGeom>
          <a:ln w="47625" cap="flat">
            <a:solidFill>
              <a:srgbClr val="FBFBF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-164232" y="2942981"/>
            <a:ext cx="18452231" cy="110549"/>
          </a:xfrm>
          <a:prstGeom prst="line">
            <a:avLst/>
          </a:prstGeom>
          <a:ln w="142875" cap="flat">
            <a:solidFill>
              <a:srgbClr val="F60F1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470263" y="4470946"/>
            <a:ext cx="16942526" cy="43986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859"/>
              </a:lnSpc>
            </a:pPr>
            <a:r>
              <a:rPr lang="en-US" sz="4499" b="1" dirty="0">
                <a:solidFill>
                  <a:srgbClr val="FFFFFF"/>
                </a:solidFill>
                <a:latin typeface="Lato"/>
              </a:rPr>
              <a:t>Self Certification </a:t>
            </a:r>
            <a:r>
              <a:rPr lang="en-US" sz="4499" dirty="0">
                <a:solidFill>
                  <a:srgbClr val="FFFFFF"/>
                </a:solidFill>
                <a:latin typeface="Lato"/>
              </a:rPr>
              <a:t>– </a:t>
            </a:r>
            <a:r>
              <a:rPr lang="en-US" sz="4000" dirty="0">
                <a:solidFill>
                  <a:srgbClr val="FFFFFF"/>
                </a:solidFill>
                <a:latin typeface="Lato"/>
              </a:rPr>
              <a:t>a certification that provides the account holder’s status and any other information that may be reasonably requested by the Reporting Financial Institution to fulfil its reporting and due diligence obligations. </a:t>
            </a:r>
            <a:endParaRPr lang="en-US" sz="2000" dirty="0">
              <a:solidFill>
                <a:srgbClr val="FFFFFF"/>
              </a:solidFill>
              <a:latin typeface="Lato"/>
            </a:endParaRPr>
          </a:p>
          <a:p>
            <a:pPr marL="685800" indent="-685800">
              <a:lnSpc>
                <a:spcPts val="4859"/>
              </a:lnSpc>
              <a:buFont typeface="Wingdings" panose="05000000000000000000" pitchFamily="2" charset="2"/>
              <a:buChar char="ü"/>
            </a:pPr>
            <a:endParaRPr lang="en-US" sz="3200" u="sng" dirty="0">
              <a:solidFill>
                <a:srgbClr val="FFFFFF"/>
              </a:solidFill>
              <a:latin typeface="Lato"/>
            </a:endParaRPr>
          </a:p>
          <a:p>
            <a:pPr>
              <a:lnSpc>
                <a:spcPts val="4859"/>
              </a:lnSpc>
            </a:pPr>
            <a:endParaRPr lang="en-US" sz="4499" u="sng" dirty="0">
              <a:solidFill>
                <a:srgbClr val="FFFFFF"/>
              </a:solidFill>
              <a:latin typeface="Lato"/>
            </a:endParaRPr>
          </a:p>
          <a:p>
            <a:pPr>
              <a:lnSpc>
                <a:spcPts val="4859"/>
              </a:lnSpc>
            </a:pPr>
            <a:r>
              <a:rPr lang="en-US" sz="4499" dirty="0">
                <a:solidFill>
                  <a:srgbClr val="FFFFFF"/>
                </a:solidFill>
                <a:latin typeface="Lato"/>
              </a:rPr>
              <a:t>	</a:t>
            </a:r>
            <a:endParaRPr lang="en-US" sz="4499" u="sng" dirty="0">
              <a:solidFill>
                <a:srgbClr val="FFFFFF"/>
              </a:solidFill>
              <a:latin typeface="Lato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A984F0-6114-5111-4895-111F6DACBC18}"/>
              </a:ext>
            </a:extLst>
          </p:cNvPr>
          <p:cNvSpPr txBox="1"/>
          <p:nvPr/>
        </p:nvSpPr>
        <p:spPr>
          <a:xfrm>
            <a:off x="3416904" y="1264621"/>
            <a:ext cx="14195503" cy="1415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dirty="0">
                <a:solidFill>
                  <a:srgbClr val="FFFFFF"/>
                </a:solidFill>
                <a:latin typeface="League Spartan"/>
              </a:rPr>
              <a:t>CRS Due </a:t>
            </a:r>
            <a:r>
              <a:rPr lang="en-US" sz="4800" dirty="0">
                <a:solidFill>
                  <a:srgbClr val="FFFFFF"/>
                </a:solidFill>
                <a:latin typeface="League Spartan"/>
              </a:rPr>
              <a:t>Diligence</a:t>
            </a:r>
            <a:r>
              <a:rPr lang="en-US" sz="4400" dirty="0">
                <a:solidFill>
                  <a:srgbClr val="FFFFFF"/>
                </a:solidFill>
                <a:latin typeface="League Spartan"/>
              </a:rPr>
              <a:t> Procedures –     </a:t>
            </a:r>
          </a:p>
          <a:p>
            <a:r>
              <a:rPr lang="en-US" sz="4400" dirty="0">
                <a:solidFill>
                  <a:srgbClr val="FFFFFF"/>
                </a:solidFill>
                <a:latin typeface="League Spartan"/>
              </a:rPr>
              <a:t>Self Certification</a:t>
            </a:r>
            <a:endParaRPr lang="en-US" sz="4000" dirty="0">
              <a:solidFill>
                <a:srgbClr val="FFFFFF"/>
              </a:solidFill>
              <a:latin typeface="League Spart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4231" y="0"/>
            <a:ext cx="18452231" cy="10286999"/>
            <a:chOff x="0" y="0"/>
            <a:chExt cx="6731424" cy="3752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731424" cy="3752726"/>
            </a:xfrm>
            <a:custGeom>
              <a:avLst/>
              <a:gdLst/>
              <a:ahLst/>
              <a:cxnLst/>
              <a:rect l="l" t="t" r="r" b="b"/>
              <a:pathLst>
                <a:path w="6731424" h="3752726">
                  <a:moveTo>
                    <a:pt x="0" y="0"/>
                  </a:moveTo>
                  <a:lnTo>
                    <a:pt x="6731424" y="0"/>
                  </a:lnTo>
                  <a:lnTo>
                    <a:pt x="6731424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13547E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91665" y="185842"/>
            <a:ext cx="2494561" cy="2494551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13880" t="-4736" r="-14777" b="-4146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416904" y="476885"/>
            <a:ext cx="7145390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15"/>
              </a:lnSpc>
            </a:pPr>
            <a:r>
              <a:rPr lang="en-US" sz="3500">
                <a:solidFill>
                  <a:srgbClr val="FFFFFF"/>
                </a:solidFill>
                <a:latin typeface="Lato"/>
              </a:rPr>
              <a:t>INTERNATIONAL TAX AUTHORITY</a:t>
            </a:r>
          </a:p>
        </p:txBody>
      </p:sp>
      <p:sp>
        <p:nvSpPr>
          <p:cNvPr id="7" name="AutoShape 7"/>
          <p:cNvSpPr/>
          <p:nvPr/>
        </p:nvSpPr>
        <p:spPr>
          <a:xfrm>
            <a:off x="3416904" y="995650"/>
            <a:ext cx="7145390" cy="0"/>
          </a:xfrm>
          <a:prstGeom prst="line">
            <a:avLst/>
          </a:prstGeom>
          <a:ln w="47625" cap="flat">
            <a:solidFill>
              <a:srgbClr val="FBFBF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-164232" y="2942981"/>
            <a:ext cx="18452231" cy="110549"/>
          </a:xfrm>
          <a:prstGeom prst="line">
            <a:avLst/>
          </a:prstGeom>
          <a:ln w="142875" cap="flat">
            <a:solidFill>
              <a:srgbClr val="F60F1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98287" y="3387178"/>
            <a:ext cx="17791127" cy="71917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59"/>
              </a:lnSpc>
            </a:pPr>
            <a:r>
              <a:rPr lang="en-US" sz="4499" dirty="0">
                <a:solidFill>
                  <a:srgbClr val="FFFFFF"/>
                </a:solidFill>
                <a:latin typeface="Lato"/>
              </a:rPr>
              <a:t>Self-Certification is only required for:</a:t>
            </a:r>
          </a:p>
          <a:p>
            <a:endParaRPr lang="en-US" sz="2400" dirty="0">
              <a:solidFill>
                <a:srgbClr val="FFFFFF"/>
              </a:solidFill>
              <a:latin typeface="Lato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FFFFFF"/>
                </a:solidFill>
                <a:latin typeface="Lato"/>
              </a:rPr>
              <a:t>Preexisting Individual Account </a:t>
            </a:r>
            <a:r>
              <a:rPr lang="en-US" sz="2800" dirty="0">
                <a:solidFill>
                  <a:srgbClr val="FFFFFF"/>
                </a:solidFill>
                <a:latin typeface="Lato"/>
              </a:rPr>
              <a:t>- When there is conflicting indicia; or when there is an “hold mail” or “in-care-of” address; or In case of High Value Account, the relationship manager does not have knowledge of the account holder residence for tax purposes. </a:t>
            </a:r>
          </a:p>
          <a:p>
            <a:endParaRPr lang="en-US" sz="2800" b="1" dirty="0">
              <a:solidFill>
                <a:srgbClr val="FFFFFF"/>
              </a:solidFill>
              <a:latin typeface="Lato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FFFFFF"/>
                </a:solidFill>
                <a:latin typeface="Lato"/>
              </a:rPr>
              <a:t>Preexisting Entity Account </a:t>
            </a:r>
            <a:r>
              <a:rPr lang="en-US" sz="2800" dirty="0">
                <a:solidFill>
                  <a:srgbClr val="FFFFFF"/>
                </a:solidFill>
                <a:latin typeface="Lato"/>
              </a:rPr>
              <a:t>– 1) if available information (AML/KYC Procedures) does not identify the tax resident of the account holder; and whether the entity is a Passive NFE; or 2) if the Passive NFE account balance or value exceeds USD 1, 000,000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endParaRPr lang="en-US" sz="2800" dirty="0">
              <a:solidFill>
                <a:srgbClr val="FFFFFF"/>
              </a:solidFill>
              <a:latin typeface="Lato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FFFFFF"/>
                </a:solidFill>
                <a:latin typeface="Lato"/>
              </a:rPr>
              <a:t>New individual and entity Account </a:t>
            </a:r>
            <a:r>
              <a:rPr lang="en-US" sz="2800" dirty="0">
                <a:solidFill>
                  <a:srgbClr val="FFFFFF"/>
                </a:solidFill>
                <a:latin typeface="Lato"/>
              </a:rPr>
              <a:t>– upon opening the account; to determine whether the entity is a Passive NFE and whether the controlling persons are reportable persons</a:t>
            </a:r>
          </a:p>
          <a:p>
            <a:pPr marL="685800" indent="-685800">
              <a:lnSpc>
                <a:spcPts val="4859"/>
              </a:lnSpc>
              <a:buFont typeface="Wingdings" panose="05000000000000000000" pitchFamily="2" charset="2"/>
              <a:buChar char="ü"/>
            </a:pPr>
            <a:endParaRPr lang="en-US" sz="3200" u="sng" dirty="0">
              <a:solidFill>
                <a:srgbClr val="FFFFFF"/>
              </a:solidFill>
              <a:latin typeface="Lato"/>
            </a:endParaRPr>
          </a:p>
          <a:p>
            <a:pPr>
              <a:lnSpc>
                <a:spcPts val="4859"/>
              </a:lnSpc>
            </a:pPr>
            <a:endParaRPr lang="en-US" sz="4499" u="sng" dirty="0">
              <a:solidFill>
                <a:srgbClr val="FFFFFF"/>
              </a:solidFill>
              <a:latin typeface="Lato"/>
            </a:endParaRPr>
          </a:p>
          <a:p>
            <a:pPr>
              <a:lnSpc>
                <a:spcPts val="4859"/>
              </a:lnSpc>
            </a:pPr>
            <a:r>
              <a:rPr lang="en-US" sz="4499" dirty="0">
                <a:solidFill>
                  <a:srgbClr val="FFFFFF"/>
                </a:solidFill>
                <a:latin typeface="Lato"/>
              </a:rPr>
              <a:t>	</a:t>
            </a:r>
            <a:endParaRPr lang="en-US" sz="4499" u="sng" dirty="0">
              <a:solidFill>
                <a:srgbClr val="FFFFFF"/>
              </a:solidFill>
              <a:latin typeface="Lato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A984F0-6114-5111-4895-111F6DACBC18}"/>
              </a:ext>
            </a:extLst>
          </p:cNvPr>
          <p:cNvSpPr txBox="1"/>
          <p:nvPr/>
        </p:nvSpPr>
        <p:spPr>
          <a:xfrm>
            <a:off x="3416904" y="1264621"/>
            <a:ext cx="14195503" cy="1415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dirty="0">
                <a:solidFill>
                  <a:srgbClr val="FFFFFF"/>
                </a:solidFill>
                <a:latin typeface="League Spartan"/>
              </a:rPr>
              <a:t>CRS Due </a:t>
            </a:r>
            <a:r>
              <a:rPr lang="en-US" sz="4800" dirty="0">
                <a:solidFill>
                  <a:srgbClr val="FFFFFF"/>
                </a:solidFill>
                <a:latin typeface="League Spartan"/>
              </a:rPr>
              <a:t>Diligence</a:t>
            </a:r>
            <a:r>
              <a:rPr lang="en-US" sz="4400" dirty="0">
                <a:solidFill>
                  <a:srgbClr val="FFFFFF"/>
                </a:solidFill>
                <a:latin typeface="League Spartan"/>
              </a:rPr>
              <a:t> Procedures –     </a:t>
            </a:r>
          </a:p>
          <a:p>
            <a:r>
              <a:rPr lang="en-US" sz="4400" dirty="0">
                <a:solidFill>
                  <a:srgbClr val="FFFFFF"/>
                </a:solidFill>
                <a:latin typeface="League Spartan"/>
              </a:rPr>
              <a:t>Self Certification</a:t>
            </a:r>
            <a:endParaRPr lang="en-US" sz="4000" dirty="0">
              <a:solidFill>
                <a:srgbClr val="FFFFFF"/>
              </a:solidFill>
              <a:latin typeface="League Spartan"/>
            </a:endParaRPr>
          </a:p>
        </p:txBody>
      </p:sp>
    </p:spTree>
    <p:extLst>
      <p:ext uri="{BB962C8B-B14F-4D97-AF65-F5344CB8AC3E}">
        <p14:creationId xmlns:p14="http://schemas.microsoft.com/office/powerpoint/2010/main" val="300330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4231" y="0"/>
            <a:ext cx="18452231" cy="10286999"/>
            <a:chOff x="0" y="0"/>
            <a:chExt cx="6731424" cy="3752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731424" cy="3752726"/>
            </a:xfrm>
            <a:custGeom>
              <a:avLst/>
              <a:gdLst/>
              <a:ahLst/>
              <a:cxnLst/>
              <a:rect l="l" t="t" r="r" b="b"/>
              <a:pathLst>
                <a:path w="6731424" h="3752726">
                  <a:moveTo>
                    <a:pt x="0" y="0"/>
                  </a:moveTo>
                  <a:lnTo>
                    <a:pt x="6731424" y="0"/>
                  </a:lnTo>
                  <a:lnTo>
                    <a:pt x="6731424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13547E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91665" y="185842"/>
            <a:ext cx="2494561" cy="2494551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13880" t="-4736" r="-14777" b="-4146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416904" y="476885"/>
            <a:ext cx="7145390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15"/>
              </a:lnSpc>
            </a:pPr>
            <a:r>
              <a:rPr lang="en-US" sz="3500">
                <a:solidFill>
                  <a:srgbClr val="FFFFFF"/>
                </a:solidFill>
                <a:latin typeface="Lato"/>
              </a:rPr>
              <a:t>INTERNATIONAL TAX AUTHORITY</a:t>
            </a:r>
          </a:p>
        </p:txBody>
      </p:sp>
      <p:sp>
        <p:nvSpPr>
          <p:cNvPr id="7" name="AutoShape 7"/>
          <p:cNvSpPr/>
          <p:nvPr/>
        </p:nvSpPr>
        <p:spPr>
          <a:xfrm>
            <a:off x="3416904" y="995650"/>
            <a:ext cx="7145390" cy="0"/>
          </a:xfrm>
          <a:prstGeom prst="line">
            <a:avLst/>
          </a:prstGeom>
          <a:ln w="47625" cap="flat">
            <a:solidFill>
              <a:srgbClr val="FBFBF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-164232" y="2949363"/>
            <a:ext cx="18452231" cy="110549"/>
          </a:xfrm>
          <a:prstGeom prst="line">
            <a:avLst/>
          </a:prstGeom>
          <a:ln w="142875" cap="flat">
            <a:solidFill>
              <a:srgbClr val="F60F1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98287" y="3387178"/>
            <a:ext cx="17791127" cy="70429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59"/>
              </a:lnSpc>
            </a:pPr>
            <a:r>
              <a:rPr lang="en-US" sz="4499" dirty="0">
                <a:solidFill>
                  <a:srgbClr val="FFFFFF"/>
                </a:solidFill>
                <a:latin typeface="Lato"/>
              </a:rPr>
              <a:t>Validity of Self-Certifications</a:t>
            </a:r>
          </a:p>
          <a:p>
            <a:endParaRPr lang="en-US" sz="2400" dirty="0">
              <a:solidFill>
                <a:srgbClr val="FFFFFF"/>
              </a:solidFill>
              <a:latin typeface="Lato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FFFFFF"/>
                </a:solidFill>
                <a:latin typeface="Lato"/>
              </a:rPr>
              <a:t>Name of Account holder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FFFFFF"/>
                </a:solidFill>
                <a:latin typeface="Lato"/>
              </a:rPr>
              <a:t>Residence Address;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FFFFFF"/>
                </a:solidFill>
                <a:latin typeface="Lato"/>
              </a:rPr>
              <a:t>Jurisdiction(s) of residence for tax purposes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FFFFFF"/>
                </a:solidFill>
                <a:latin typeface="Lato"/>
              </a:rPr>
              <a:t>TIN with respect to each Reportable Jurisdiction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FFFFFF"/>
                </a:solidFill>
                <a:latin typeface="Lato"/>
              </a:rPr>
              <a:t>Date of Birth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FFFFFF"/>
                </a:solidFill>
                <a:latin typeface="Lato"/>
              </a:rPr>
              <a:t>Signed (or positively affirmed) by the account holder or </a:t>
            </a:r>
            <a:r>
              <a:rPr lang="en-US" sz="3200" u="sng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3200" b="1" u="sng" dirty="0">
                <a:solidFill>
                  <a:srgbClr val="FFFFFF"/>
                </a:solidFill>
                <a:latin typeface="Lato"/>
              </a:rPr>
              <a:t>by any person </a:t>
            </a:r>
            <a:r>
              <a:rPr lang="en-US" sz="3200" b="1" u="sng" dirty="0" err="1">
                <a:solidFill>
                  <a:srgbClr val="FFFFFF"/>
                </a:solidFill>
                <a:latin typeface="Lato"/>
              </a:rPr>
              <a:t>authorised</a:t>
            </a:r>
            <a:r>
              <a:rPr lang="en-US" sz="3200" b="1" u="sng" dirty="0">
                <a:solidFill>
                  <a:srgbClr val="FFFFFF"/>
                </a:solidFill>
                <a:latin typeface="Lato"/>
              </a:rPr>
              <a:t> to sign on behalf of the account holder. 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endParaRPr lang="en-US" sz="3200" u="sng" dirty="0">
              <a:solidFill>
                <a:srgbClr val="FFFFFF"/>
              </a:solidFill>
              <a:latin typeface="Lato"/>
            </a:endParaRPr>
          </a:p>
          <a:p>
            <a:r>
              <a:rPr lang="en-US" sz="3200" u="sng" dirty="0">
                <a:solidFill>
                  <a:srgbClr val="FFFFFF"/>
                </a:solidFill>
                <a:latin typeface="Lato"/>
              </a:rPr>
              <a:t>NB: Self Certification with respect to the Controlling Person is valid only if it is signed (or positively affirmed) by the Controlling Person or a person with  authority to sign for the account holder or the Controlling Person</a:t>
            </a:r>
          </a:p>
          <a:p>
            <a:pPr algn="ctr">
              <a:lnSpc>
                <a:spcPts val="4859"/>
              </a:lnSpc>
            </a:pPr>
            <a:endParaRPr lang="en-US" sz="4499" u="sng" dirty="0">
              <a:solidFill>
                <a:srgbClr val="FFFFFF"/>
              </a:solidFill>
              <a:latin typeface="Lato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A984F0-6114-5111-4895-111F6DACBC18}"/>
              </a:ext>
            </a:extLst>
          </p:cNvPr>
          <p:cNvSpPr txBox="1"/>
          <p:nvPr/>
        </p:nvSpPr>
        <p:spPr>
          <a:xfrm>
            <a:off x="3416904" y="1264621"/>
            <a:ext cx="14195503" cy="1415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dirty="0">
                <a:solidFill>
                  <a:srgbClr val="FFFFFF"/>
                </a:solidFill>
                <a:latin typeface="League Spartan"/>
              </a:rPr>
              <a:t>CRS Due </a:t>
            </a:r>
            <a:r>
              <a:rPr lang="en-US" sz="4800" dirty="0">
                <a:solidFill>
                  <a:srgbClr val="FFFFFF"/>
                </a:solidFill>
                <a:latin typeface="League Spartan"/>
              </a:rPr>
              <a:t>Diligence</a:t>
            </a:r>
            <a:r>
              <a:rPr lang="en-US" sz="4400" dirty="0">
                <a:solidFill>
                  <a:srgbClr val="FFFFFF"/>
                </a:solidFill>
                <a:latin typeface="League Spartan"/>
              </a:rPr>
              <a:t> Procedures –     </a:t>
            </a:r>
          </a:p>
          <a:p>
            <a:r>
              <a:rPr lang="en-US" sz="4400" dirty="0">
                <a:solidFill>
                  <a:srgbClr val="FFFFFF"/>
                </a:solidFill>
                <a:latin typeface="League Spartan"/>
              </a:rPr>
              <a:t>Self Certification Cont’d</a:t>
            </a:r>
            <a:endParaRPr lang="en-US" sz="4000" dirty="0">
              <a:solidFill>
                <a:srgbClr val="FFFFFF"/>
              </a:solidFill>
              <a:latin typeface="League Spartan"/>
            </a:endParaRPr>
          </a:p>
        </p:txBody>
      </p:sp>
    </p:spTree>
    <p:extLst>
      <p:ext uri="{BB962C8B-B14F-4D97-AF65-F5344CB8AC3E}">
        <p14:creationId xmlns:p14="http://schemas.microsoft.com/office/powerpoint/2010/main" val="175194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86B158-12D9-302E-FCFC-BBD85C126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2E5EC28-3D3D-12BF-E4FF-7F49A73EEA15}"/>
              </a:ext>
            </a:extLst>
          </p:cNvPr>
          <p:cNvGrpSpPr/>
          <p:nvPr/>
        </p:nvGrpSpPr>
        <p:grpSpPr>
          <a:xfrm>
            <a:off x="-164231" y="0"/>
            <a:ext cx="18452231" cy="10286999"/>
            <a:chOff x="0" y="0"/>
            <a:chExt cx="6731424" cy="375272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4B98C0F-996A-3876-E7DF-330CF890424B}"/>
                </a:ext>
              </a:extLst>
            </p:cNvPr>
            <p:cNvSpPr/>
            <p:nvPr/>
          </p:nvSpPr>
          <p:spPr>
            <a:xfrm>
              <a:off x="0" y="0"/>
              <a:ext cx="6731424" cy="3752726"/>
            </a:xfrm>
            <a:custGeom>
              <a:avLst/>
              <a:gdLst/>
              <a:ahLst/>
              <a:cxnLst/>
              <a:rect l="l" t="t" r="r" b="b"/>
              <a:pathLst>
                <a:path w="6731424" h="3752726">
                  <a:moveTo>
                    <a:pt x="0" y="0"/>
                  </a:moveTo>
                  <a:lnTo>
                    <a:pt x="6731424" y="0"/>
                  </a:lnTo>
                  <a:lnTo>
                    <a:pt x="6731424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13547E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5AFF772A-CD2C-5EC6-6930-42F7F023526B}"/>
              </a:ext>
            </a:extLst>
          </p:cNvPr>
          <p:cNvGrpSpPr>
            <a:grpSpLocks noChangeAspect="1"/>
          </p:cNvGrpSpPr>
          <p:nvPr/>
        </p:nvGrpSpPr>
        <p:grpSpPr>
          <a:xfrm>
            <a:off x="691665" y="185842"/>
            <a:ext cx="2494561" cy="2494551"/>
            <a:chOff x="0" y="0"/>
            <a:chExt cx="6350000" cy="634997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174E400-556C-4D7B-946D-418938D25F63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13880" t="-4736" r="-14777" b="-4146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633B61D6-B82B-EC7E-10CF-899A327082A0}"/>
              </a:ext>
            </a:extLst>
          </p:cNvPr>
          <p:cNvSpPr txBox="1"/>
          <p:nvPr/>
        </p:nvSpPr>
        <p:spPr>
          <a:xfrm>
            <a:off x="3416904" y="476885"/>
            <a:ext cx="7145390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15"/>
              </a:lnSpc>
            </a:pPr>
            <a:r>
              <a:rPr lang="en-US" sz="3500">
                <a:solidFill>
                  <a:srgbClr val="FFFFFF"/>
                </a:solidFill>
                <a:latin typeface="Lato"/>
              </a:rPr>
              <a:t>INTERNATIONAL TAX AUTHORITY</a:t>
            </a: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38DEE01F-DEE4-B6D1-BC89-E7693700E8CB}"/>
              </a:ext>
            </a:extLst>
          </p:cNvPr>
          <p:cNvSpPr/>
          <p:nvPr/>
        </p:nvSpPr>
        <p:spPr>
          <a:xfrm>
            <a:off x="3416904" y="995650"/>
            <a:ext cx="7145390" cy="0"/>
          </a:xfrm>
          <a:prstGeom prst="line">
            <a:avLst/>
          </a:prstGeom>
          <a:ln w="47625" cap="flat">
            <a:solidFill>
              <a:srgbClr val="FBFBF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6F5D4F6A-A1DE-6B35-6EC8-B369969750AB}"/>
              </a:ext>
            </a:extLst>
          </p:cNvPr>
          <p:cNvSpPr/>
          <p:nvPr/>
        </p:nvSpPr>
        <p:spPr>
          <a:xfrm>
            <a:off x="-164232" y="2949363"/>
            <a:ext cx="18452231" cy="110549"/>
          </a:xfrm>
          <a:prstGeom prst="line">
            <a:avLst/>
          </a:prstGeom>
          <a:ln w="142875" cap="flat">
            <a:solidFill>
              <a:srgbClr val="F60F1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245CFBE3-4675-E29E-0692-6F0FA8843A5D}"/>
              </a:ext>
            </a:extLst>
          </p:cNvPr>
          <p:cNvSpPr txBox="1"/>
          <p:nvPr/>
        </p:nvSpPr>
        <p:spPr>
          <a:xfrm>
            <a:off x="166319" y="3157278"/>
            <a:ext cx="17791127" cy="6673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59"/>
              </a:lnSpc>
            </a:pPr>
            <a:r>
              <a:rPr lang="en-US" sz="4499" b="1" u="sng" dirty="0">
                <a:solidFill>
                  <a:srgbClr val="FFFFFF"/>
                </a:solidFill>
                <a:latin typeface="Lato"/>
              </a:rPr>
              <a:t>Reasonableness Test</a:t>
            </a:r>
          </a:p>
          <a:p>
            <a:pPr algn="ctr">
              <a:lnSpc>
                <a:spcPts val="4859"/>
              </a:lnSpc>
            </a:pPr>
            <a:endParaRPr lang="en-US" sz="4499" u="sng" dirty="0">
              <a:solidFill>
                <a:srgbClr val="FFFFFF"/>
              </a:solidFill>
              <a:latin typeface="Lato"/>
            </a:endParaRPr>
          </a:p>
          <a:p>
            <a:pPr algn="just"/>
            <a:r>
              <a:rPr lang="en-US" sz="3200" dirty="0">
                <a:solidFill>
                  <a:srgbClr val="FFFFFF"/>
                </a:solidFill>
                <a:latin typeface="Lato"/>
              </a:rPr>
              <a:t>The Reporting Financial Institution must confirm the reasonableness of the Self-Certification based on the information obtained pursuant to AML/KYC procedures. </a:t>
            </a:r>
          </a:p>
          <a:p>
            <a:pPr algn="just"/>
            <a:endParaRPr lang="en-US" sz="3200" dirty="0">
              <a:solidFill>
                <a:srgbClr val="FFFFFF"/>
              </a:solidFill>
              <a:latin typeface="Lato"/>
            </a:endParaRPr>
          </a:p>
          <a:p>
            <a:pPr algn="just"/>
            <a:r>
              <a:rPr lang="en-US" sz="3200" dirty="0">
                <a:solidFill>
                  <a:srgbClr val="FFFFFF"/>
                </a:solidFill>
                <a:latin typeface="Lato"/>
              </a:rPr>
              <a:t>Reasonableness is confirmed if the Reporting Financial Institution does not know or has reason to know that Self-Certification is incorrect or unreliable. </a:t>
            </a:r>
          </a:p>
          <a:p>
            <a:pPr algn="just"/>
            <a:endParaRPr lang="en-US" sz="3200" dirty="0">
              <a:solidFill>
                <a:srgbClr val="FFFFFF"/>
              </a:solidFill>
              <a:latin typeface="Lato"/>
            </a:endParaRPr>
          </a:p>
          <a:p>
            <a:pPr algn="just"/>
            <a:r>
              <a:rPr lang="en-US" sz="3200" dirty="0">
                <a:solidFill>
                  <a:srgbClr val="FFFFFF"/>
                </a:solidFill>
                <a:latin typeface="Lato"/>
              </a:rPr>
              <a:t>If the Self-Certification fails the reasonableness test, the Reporting Financial Institution is expected to either obtain:</a:t>
            </a: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  <a:latin typeface="Lato"/>
              </a:rPr>
              <a:t>A valid Self-Certification; or </a:t>
            </a: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  <a:latin typeface="Lato"/>
              </a:rPr>
              <a:t>A reasonable explanation and documentation supporting the reasonableness of the self-Certification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A93B46-8E31-537C-6A04-38D3089B369D}"/>
              </a:ext>
            </a:extLst>
          </p:cNvPr>
          <p:cNvSpPr txBox="1"/>
          <p:nvPr/>
        </p:nvSpPr>
        <p:spPr>
          <a:xfrm>
            <a:off x="3416904" y="1264621"/>
            <a:ext cx="14195503" cy="1415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dirty="0">
                <a:solidFill>
                  <a:srgbClr val="FFFFFF"/>
                </a:solidFill>
                <a:latin typeface="League Spartan"/>
              </a:rPr>
              <a:t>CRS Due </a:t>
            </a:r>
            <a:r>
              <a:rPr lang="en-US" sz="4800" dirty="0">
                <a:solidFill>
                  <a:srgbClr val="FFFFFF"/>
                </a:solidFill>
                <a:latin typeface="League Spartan"/>
              </a:rPr>
              <a:t>Diligence</a:t>
            </a:r>
            <a:r>
              <a:rPr lang="en-US" sz="4400" dirty="0">
                <a:solidFill>
                  <a:srgbClr val="FFFFFF"/>
                </a:solidFill>
                <a:latin typeface="League Spartan"/>
              </a:rPr>
              <a:t> Procedures –     </a:t>
            </a:r>
          </a:p>
          <a:p>
            <a:r>
              <a:rPr lang="en-US" sz="4400" dirty="0">
                <a:solidFill>
                  <a:srgbClr val="FFFFFF"/>
                </a:solidFill>
                <a:latin typeface="League Spartan"/>
              </a:rPr>
              <a:t>Self Certification Cont’d</a:t>
            </a:r>
            <a:endParaRPr lang="en-US" sz="4000" dirty="0">
              <a:solidFill>
                <a:srgbClr val="FFFFFF"/>
              </a:solidFill>
              <a:latin typeface="League Spartan"/>
            </a:endParaRPr>
          </a:p>
        </p:txBody>
      </p:sp>
    </p:spTree>
    <p:extLst>
      <p:ext uri="{BB962C8B-B14F-4D97-AF65-F5344CB8AC3E}">
        <p14:creationId xmlns:p14="http://schemas.microsoft.com/office/powerpoint/2010/main" val="249210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5FB22-0280-8AE5-5786-8BC7DA974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F88269F-9D8B-23C3-1E03-66F6E5C38127}"/>
              </a:ext>
            </a:extLst>
          </p:cNvPr>
          <p:cNvGrpSpPr/>
          <p:nvPr/>
        </p:nvGrpSpPr>
        <p:grpSpPr>
          <a:xfrm>
            <a:off x="-164231" y="0"/>
            <a:ext cx="18452231" cy="10286999"/>
            <a:chOff x="0" y="0"/>
            <a:chExt cx="6731424" cy="375272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D26109B-844F-87F7-AEF4-1E390E747C81}"/>
                </a:ext>
              </a:extLst>
            </p:cNvPr>
            <p:cNvSpPr/>
            <p:nvPr/>
          </p:nvSpPr>
          <p:spPr>
            <a:xfrm>
              <a:off x="0" y="0"/>
              <a:ext cx="6731424" cy="3752726"/>
            </a:xfrm>
            <a:custGeom>
              <a:avLst/>
              <a:gdLst/>
              <a:ahLst/>
              <a:cxnLst/>
              <a:rect l="l" t="t" r="r" b="b"/>
              <a:pathLst>
                <a:path w="6731424" h="3752726">
                  <a:moveTo>
                    <a:pt x="0" y="0"/>
                  </a:moveTo>
                  <a:lnTo>
                    <a:pt x="6731424" y="0"/>
                  </a:lnTo>
                  <a:lnTo>
                    <a:pt x="6731424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13547E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4A0D2282-6B3A-B63F-0D21-9C771B68B8F4}"/>
              </a:ext>
            </a:extLst>
          </p:cNvPr>
          <p:cNvGrpSpPr>
            <a:grpSpLocks noChangeAspect="1"/>
          </p:cNvGrpSpPr>
          <p:nvPr/>
        </p:nvGrpSpPr>
        <p:grpSpPr>
          <a:xfrm>
            <a:off x="691665" y="185842"/>
            <a:ext cx="2494561" cy="2494551"/>
            <a:chOff x="0" y="0"/>
            <a:chExt cx="6350000" cy="634997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0CD9A72-4E08-AC1A-02C7-AA4EA79EBB38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13880" t="-4736" r="-14777" b="-4146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17019A6A-8CAF-177A-C2FF-314D37C911D6}"/>
              </a:ext>
            </a:extLst>
          </p:cNvPr>
          <p:cNvSpPr txBox="1"/>
          <p:nvPr/>
        </p:nvSpPr>
        <p:spPr>
          <a:xfrm>
            <a:off x="3416904" y="476885"/>
            <a:ext cx="7145390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15"/>
              </a:lnSpc>
            </a:pPr>
            <a:r>
              <a:rPr lang="en-US" sz="3500">
                <a:solidFill>
                  <a:srgbClr val="FFFFFF"/>
                </a:solidFill>
                <a:latin typeface="Lato"/>
              </a:rPr>
              <a:t>INTERNATIONAL TAX AUTHORITY</a:t>
            </a: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D058E2C7-487C-47B6-07A6-A1473F6573BF}"/>
              </a:ext>
            </a:extLst>
          </p:cNvPr>
          <p:cNvSpPr/>
          <p:nvPr/>
        </p:nvSpPr>
        <p:spPr>
          <a:xfrm>
            <a:off x="3416904" y="995650"/>
            <a:ext cx="7145390" cy="0"/>
          </a:xfrm>
          <a:prstGeom prst="line">
            <a:avLst/>
          </a:prstGeom>
          <a:ln w="47625" cap="flat">
            <a:solidFill>
              <a:srgbClr val="FBFBF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15C4AB05-5BDE-1072-5ECA-9091A0E73F2C}"/>
              </a:ext>
            </a:extLst>
          </p:cNvPr>
          <p:cNvSpPr/>
          <p:nvPr/>
        </p:nvSpPr>
        <p:spPr>
          <a:xfrm>
            <a:off x="-164232" y="2949363"/>
            <a:ext cx="18452231" cy="110549"/>
          </a:xfrm>
          <a:prstGeom prst="line">
            <a:avLst/>
          </a:prstGeom>
          <a:ln w="142875" cap="flat">
            <a:solidFill>
              <a:srgbClr val="F60F1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C40043D0-A6DA-E26F-CBF3-752AA37B0988}"/>
              </a:ext>
            </a:extLst>
          </p:cNvPr>
          <p:cNvSpPr txBox="1"/>
          <p:nvPr/>
        </p:nvSpPr>
        <p:spPr>
          <a:xfrm>
            <a:off x="98287" y="3387178"/>
            <a:ext cx="17791127" cy="6024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59"/>
              </a:lnSpc>
            </a:pPr>
            <a:r>
              <a:rPr lang="en-US" sz="4499" b="1" u="sng" dirty="0">
                <a:solidFill>
                  <a:srgbClr val="FFFFFF"/>
                </a:solidFill>
                <a:latin typeface="Lato"/>
              </a:rPr>
              <a:t>Curing errors in the Self-Certification </a:t>
            </a:r>
          </a:p>
          <a:p>
            <a:endParaRPr lang="en-US" sz="2400" dirty="0">
              <a:solidFill>
                <a:srgbClr val="FFFFFF"/>
              </a:solidFill>
              <a:latin typeface="Lato"/>
            </a:endParaRPr>
          </a:p>
          <a:p>
            <a:pPr marL="571500" indent="-571500" algn="just">
              <a:lnSpc>
                <a:spcPts val="4859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  <a:latin typeface="Lato"/>
              </a:rPr>
              <a:t>The self-certification may be treated as valid, notwithstanding that the self-certification contains an inconsequential error, if the reporting financial institution has sufficient documentation on file to supplement the information missing from the self-certification due to the error. The documentation relied upon to cure the error must be conclusive</a:t>
            </a:r>
            <a:r>
              <a:rPr lang="en-US" sz="4400" dirty="0">
                <a:solidFill>
                  <a:srgbClr val="FFFFFF"/>
                </a:solidFill>
                <a:latin typeface="Lato"/>
              </a:rPr>
              <a:t>. </a:t>
            </a:r>
          </a:p>
          <a:p>
            <a:pPr marL="571500" indent="-571500" algn="just">
              <a:lnSpc>
                <a:spcPts val="4859"/>
              </a:lnSpc>
              <a:buFont typeface="Arial" panose="020B0604020202020204" pitchFamily="34" charset="0"/>
              <a:buChar char="•"/>
            </a:pPr>
            <a:endParaRPr lang="en-US" sz="4400" dirty="0">
              <a:solidFill>
                <a:srgbClr val="FFFFFF"/>
              </a:solidFill>
              <a:latin typeface="Lato"/>
            </a:endParaRPr>
          </a:p>
          <a:p>
            <a:pPr marL="685800" indent="-685800" algn="just">
              <a:lnSpc>
                <a:spcPts val="4859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  <a:latin typeface="Lato"/>
              </a:rPr>
              <a:t>If the self-certification has details that does not reasonably match documentation in possession of the reporting financial institution, the self certification is no longer valid</a:t>
            </a:r>
          </a:p>
          <a:p>
            <a:pPr marL="685800" indent="-685800">
              <a:lnSpc>
                <a:spcPts val="4859"/>
              </a:lnSpc>
              <a:buFont typeface="Arial" panose="020B0604020202020204" pitchFamily="34" charset="0"/>
              <a:buChar char="•"/>
            </a:pPr>
            <a:endParaRPr lang="en-US" sz="4499" dirty="0">
              <a:solidFill>
                <a:srgbClr val="FFFFFF"/>
              </a:solidFill>
              <a:latin typeface="Lato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5D1FEE-D3C9-E981-7EB6-233E7A81B46A}"/>
              </a:ext>
            </a:extLst>
          </p:cNvPr>
          <p:cNvSpPr txBox="1"/>
          <p:nvPr/>
        </p:nvSpPr>
        <p:spPr>
          <a:xfrm>
            <a:off x="3416904" y="1264621"/>
            <a:ext cx="14195503" cy="1415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dirty="0">
                <a:solidFill>
                  <a:srgbClr val="FFFFFF"/>
                </a:solidFill>
                <a:latin typeface="League Spartan"/>
              </a:rPr>
              <a:t>CRS Due </a:t>
            </a:r>
            <a:r>
              <a:rPr lang="en-US" sz="4800" dirty="0">
                <a:solidFill>
                  <a:srgbClr val="FFFFFF"/>
                </a:solidFill>
                <a:latin typeface="League Spartan"/>
              </a:rPr>
              <a:t>Diligence</a:t>
            </a:r>
            <a:r>
              <a:rPr lang="en-US" sz="4400" dirty="0">
                <a:solidFill>
                  <a:srgbClr val="FFFFFF"/>
                </a:solidFill>
                <a:latin typeface="League Spartan"/>
              </a:rPr>
              <a:t> Procedures –     </a:t>
            </a:r>
          </a:p>
          <a:p>
            <a:r>
              <a:rPr lang="en-US" sz="4400" dirty="0">
                <a:solidFill>
                  <a:srgbClr val="FFFFFF"/>
                </a:solidFill>
                <a:latin typeface="League Spartan"/>
              </a:rPr>
              <a:t>Self Certification Cont’d</a:t>
            </a:r>
            <a:endParaRPr lang="en-US" sz="4000" dirty="0">
              <a:solidFill>
                <a:srgbClr val="FFFFFF"/>
              </a:solidFill>
              <a:latin typeface="League Spartan"/>
            </a:endParaRPr>
          </a:p>
        </p:txBody>
      </p:sp>
    </p:spTree>
    <p:extLst>
      <p:ext uri="{BB962C8B-B14F-4D97-AF65-F5344CB8AC3E}">
        <p14:creationId xmlns:p14="http://schemas.microsoft.com/office/powerpoint/2010/main" val="45143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F4904-179C-3EE3-F644-2EE2A6DAA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4836E3A-B9DF-2D18-2904-4225F51A5251}"/>
              </a:ext>
            </a:extLst>
          </p:cNvPr>
          <p:cNvGrpSpPr/>
          <p:nvPr/>
        </p:nvGrpSpPr>
        <p:grpSpPr>
          <a:xfrm>
            <a:off x="-164231" y="0"/>
            <a:ext cx="18452231" cy="10286999"/>
            <a:chOff x="0" y="0"/>
            <a:chExt cx="6731424" cy="375272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D9058BD-0211-A95C-05B7-EE3E4DBE90C9}"/>
                </a:ext>
              </a:extLst>
            </p:cNvPr>
            <p:cNvSpPr/>
            <p:nvPr/>
          </p:nvSpPr>
          <p:spPr>
            <a:xfrm>
              <a:off x="0" y="0"/>
              <a:ext cx="6731424" cy="3752726"/>
            </a:xfrm>
            <a:custGeom>
              <a:avLst/>
              <a:gdLst/>
              <a:ahLst/>
              <a:cxnLst/>
              <a:rect l="l" t="t" r="r" b="b"/>
              <a:pathLst>
                <a:path w="6731424" h="3752726">
                  <a:moveTo>
                    <a:pt x="0" y="0"/>
                  </a:moveTo>
                  <a:lnTo>
                    <a:pt x="6731424" y="0"/>
                  </a:lnTo>
                  <a:lnTo>
                    <a:pt x="6731424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13547E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A6640639-9247-A50B-80B7-02E0BDCD1F9B}"/>
              </a:ext>
            </a:extLst>
          </p:cNvPr>
          <p:cNvGrpSpPr>
            <a:grpSpLocks noChangeAspect="1"/>
          </p:cNvGrpSpPr>
          <p:nvPr/>
        </p:nvGrpSpPr>
        <p:grpSpPr>
          <a:xfrm>
            <a:off x="691665" y="185842"/>
            <a:ext cx="2494561" cy="2494551"/>
            <a:chOff x="0" y="0"/>
            <a:chExt cx="6350000" cy="634997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C1DEEEF-A6ED-A2E8-3E65-F9FBF3985AAA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13880" t="-4736" r="-14777" b="-4146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700019A1-1EEF-4E89-72A1-6E9FF9BBBD0F}"/>
              </a:ext>
            </a:extLst>
          </p:cNvPr>
          <p:cNvSpPr txBox="1"/>
          <p:nvPr/>
        </p:nvSpPr>
        <p:spPr>
          <a:xfrm>
            <a:off x="3416904" y="476885"/>
            <a:ext cx="7145390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15"/>
              </a:lnSpc>
            </a:pPr>
            <a:r>
              <a:rPr lang="en-US" sz="3500">
                <a:solidFill>
                  <a:srgbClr val="FFFFFF"/>
                </a:solidFill>
                <a:latin typeface="Lato"/>
              </a:rPr>
              <a:t>INTERNATIONAL TAX AUTHORITY</a:t>
            </a: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E0718F19-4D3C-5E81-6C35-696D81EED714}"/>
              </a:ext>
            </a:extLst>
          </p:cNvPr>
          <p:cNvSpPr/>
          <p:nvPr/>
        </p:nvSpPr>
        <p:spPr>
          <a:xfrm>
            <a:off x="3416904" y="995650"/>
            <a:ext cx="7145390" cy="0"/>
          </a:xfrm>
          <a:prstGeom prst="line">
            <a:avLst/>
          </a:prstGeom>
          <a:ln w="47625" cap="flat">
            <a:solidFill>
              <a:srgbClr val="FBFBF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576B6D35-3B64-974C-F2DD-F147388E3810}"/>
              </a:ext>
            </a:extLst>
          </p:cNvPr>
          <p:cNvSpPr/>
          <p:nvPr/>
        </p:nvSpPr>
        <p:spPr>
          <a:xfrm>
            <a:off x="-164232" y="2949363"/>
            <a:ext cx="18452231" cy="110549"/>
          </a:xfrm>
          <a:prstGeom prst="line">
            <a:avLst/>
          </a:prstGeom>
          <a:ln w="142875" cap="flat">
            <a:solidFill>
              <a:srgbClr val="F60F1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0834C8F6-68E1-F85A-55D7-D7A49A83CBED}"/>
              </a:ext>
            </a:extLst>
          </p:cNvPr>
          <p:cNvSpPr txBox="1"/>
          <p:nvPr/>
        </p:nvSpPr>
        <p:spPr>
          <a:xfrm>
            <a:off x="98287" y="3387178"/>
            <a:ext cx="17791127" cy="5965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59"/>
              </a:lnSpc>
            </a:pPr>
            <a:r>
              <a:rPr lang="en-US" sz="4499" b="1" u="sng" dirty="0">
                <a:solidFill>
                  <a:srgbClr val="FFFFFF"/>
                </a:solidFill>
                <a:latin typeface="Lato"/>
              </a:rPr>
              <a:t>Change of Circumstances of the Account Holder </a:t>
            </a:r>
          </a:p>
          <a:p>
            <a:endParaRPr lang="en-US" sz="2400" dirty="0">
              <a:solidFill>
                <a:srgbClr val="FFFFFF"/>
              </a:solidFill>
              <a:latin typeface="Lato"/>
            </a:endParaRPr>
          </a:p>
          <a:p>
            <a:pPr>
              <a:lnSpc>
                <a:spcPts val="4859"/>
              </a:lnSpc>
            </a:pPr>
            <a:r>
              <a:rPr lang="en-US" sz="3600" dirty="0">
                <a:solidFill>
                  <a:srgbClr val="FFFFFF"/>
                </a:solidFill>
                <a:latin typeface="Lato"/>
              </a:rPr>
              <a:t>Note: </a:t>
            </a:r>
            <a:r>
              <a:rPr lang="en-US" sz="3200" dirty="0">
                <a:solidFill>
                  <a:srgbClr val="FFFFFF"/>
                </a:solidFill>
                <a:latin typeface="Lato"/>
              </a:rPr>
              <a:t>A Self-Certification remains valid until there is a change of Circumstances that causes the 	Reporting Financial Institution to know or have reason to know, that the original self-	certification is incorrect or unreliable. </a:t>
            </a:r>
            <a:endParaRPr lang="en-US" sz="3600" dirty="0">
              <a:solidFill>
                <a:srgbClr val="FFFFFF"/>
              </a:solidFill>
              <a:latin typeface="Lato"/>
            </a:endParaRPr>
          </a:p>
          <a:p>
            <a:pPr>
              <a:lnSpc>
                <a:spcPts val="4859"/>
              </a:lnSpc>
            </a:pPr>
            <a:endParaRPr lang="en-US" sz="3600" dirty="0">
              <a:solidFill>
                <a:srgbClr val="FFFFFF"/>
              </a:solidFill>
              <a:latin typeface="Lato"/>
            </a:endParaRPr>
          </a:p>
          <a:p>
            <a:pPr>
              <a:lnSpc>
                <a:spcPts val="4859"/>
              </a:lnSpc>
            </a:pPr>
            <a:r>
              <a:rPr lang="en-US" sz="3600" dirty="0">
                <a:solidFill>
                  <a:srgbClr val="FFFFFF"/>
                </a:solidFill>
                <a:latin typeface="Lato"/>
              </a:rPr>
              <a:t>Note: Change of Circumstances includes:</a:t>
            </a:r>
          </a:p>
          <a:p>
            <a:pPr marL="1028700" lvl="1" indent="-571500">
              <a:lnSpc>
                <a:spcPts val="4859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  <a:latin typeface="Lato"/>
              </a:rPr>
              <a:t>any change that results in the addition of information relevant to the person’s status or otherwise conflicts that person’s status. </a:t>
            </a:r>
          </a:p>
          <a:p>
            <a:pPr marL="1028700" lvl="1" indent="-571500">
              <a:lnSpc>
                <a:spcPts val="4859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  <a:latin typeface="Lato"/>
              </a:rPr>
              <a:t>Change or addition of information to the account holder’s account </a:t>
            </a:r>
            <a:endParaRPr lang="en-US" sz="4400" dirty="0">
              <a:solidFill>
                <a:srgbClr val="FFFFFF"/>
              </a:solidFill>
              <a:latin typeface="Lato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5B4BCB-32F3-C5F6-C728-097078DE677B}"/>
              </a:ext>
            </a:extLst>
          </p:cNvPr>
          <p:cNvSpPr txBox="1"/>
          <p:nvPr/>
        </p:nvSpPr>
        <p:spPr>
          <a:xfrm>
            <a:off x="3416904" y="1264621"/>
            <a:ext cx="14195503" cy="1415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dirty="0">
                <a:solidFill>
                  <a:srgbClr val="FFFFFF"/>
                </a:solidFill>
                <a:latin typeface="League Spartan"/>
              </a:rPr>
              <a:t>CRS Due </a:t>
            </a:r>
            <a:r>
              <a:rPr lang="en-US" sz="4800" dirty="0">
                <a:solidFill>
                  <a:srgbClr val="FFFFFF"/>
                </a:solidFill>
                <a:latin typeface="League Spartan"/>
              </a:rPr>
              <a:t>Diligence</a:t>
            </a:r>
            <a:r>
              <a:rPr lang="en-US" sz="4400" dirty="0">
                <a:solidFill>
                  <a:srgbClr val="FFFFFF"/>
                </a:solidFill>
                <a:latin typeface="League Spartan"/>
              </a:rPr>
              <a:t> Procedures –     </a:t>
            </a:r>
          </a:p>
          <a:p>
            <a:r>
              <a:rPr lang="en-US" sz="4400" dirty="0">
                <a:solidFill>
                  <a:srgbClr val="FFFFFF"/>
                </a:solidFill>
                <a:latin typeface="League Spartan"/>
              </a:rPr>
              <a:t>Self Certification Cont’d</a:t>
            </a:r>
            <a:endParaRPr lang="en-US" sz="4000" dirty="0">
              <a:solidFill>
                <a:srgbClr val="FFFFFF"/>
              </a:solidFill>
              <a:latin typeface="League Spartan"/>
            </a:endParaRPr>
          </a:p>
        </p:txBody>
      </p:sp>
    </p:spTree>
    <p:extLst>
      <p:ext uri="{BB962C8B-B14F-4D97-AF65-F5344CB8AC3E}">
        <p14:creationId xmlns:p14="http://schemas.microsoft.com/office/powerpoint/2010/main" val="382101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F667B-63B8-2FA5-551F-2BA035CEE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CEF4F84-1FB5-579F-A131-F4F15D66A8C2}"/>
              </a:ext>
            </a:extLst>
          </p:cNvPr>
          <p:cNvGrpSpPr/>
          <p:nvPr/>
        </p:nvGrpSpPr>
        <p:grpSpPr>
          <a:xfrm>
            <a:off x="-164232" y="0"/>
            <a:ext cx="18452231" cy="10286999"/>
            <a:chOff x="0" y="0"/>
            <a:chExt cx="6731424" cy="375272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95A17B3-5BB8-A4DE-8F61-123A42D0282A}"/>
                </a:ext>
              </a:extLst>
            </p:cNvPr>
            <p:cNvSpPr/>
            <p:nvPr/>
          </p:nvSpPr>
          <p:spPr>
            <a:xfrm>
              <a:off x="0" y="0"/>
              <a:ext cx="6731424" cy="3752726"/>
            </a:xfrm>
            <a:custGeom>
              <a:avLst/>
              <a:gdLst/>
              <a:ahLst/>
              <a:cxnLst/>
              <a:rect l="l" t="t" r="r" b="b"/>
              <a:pathLst>
                <a:path w="6731424" h="3752726">
                  <a:moveTo>
                    <a:pt x="0" y="0"/>
                  </a:moveTo>
                  <a:lnTo>
                    <a:pt x="6731424" y="0"/>
                  </a:lnTo>
                  <a:lnTo>
                    <a:pt x="6731424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13547E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20864DA0-964C-2C25-2A2F-0833715F418D}"/>
              </a:ext>
            </a:extLst>
          </p:cNvPr>
          <p:cNvGrpSpPr>
            <a:grpSpLocks noChangeAspect="1"/>
          </p:cNvGrpSpPr>
          <p:nvPr/>
        </p:nvGrpSpPr>
        <p:grpSpPr>
          <a:xfrm>
            <a:off x="691665" y="185842"/>
            <a:ext cx="2494561" cy="2494551"/>
            <a:chOff x="0" y="0"/>
            <a:chExt cx="6350000" cy="634997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5D576D9B-7A6F-C1E9-7B0F-695F373DF2D6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13880" t="-4736" r="-14777" b="-4146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B1CE6589-5356-612F-25E4-617E167339E4}"/>
              </a:ext>
            </a:extLst>
          </p:cNvPr>
          <p:cNvSpPr txBox="1"/>
          <p:nvPr/>
        </p:nvSpPr>
        <p:spPr>
          <a:xfrm>
            <a:off x="3416904" y="476885"/>
            <a:ext cx="7145390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15"/>
              </a:lnSpc>
            </a:pPr>
            <a:r>
              <a:rPr lang="en-US" sz="3500">
                <a:solidFill>
                  <a:srgbClr val="FFFFFF"/>
                </a:solidFill>
                <a:latin typeface="Lato"/>
              </a:rPr>
              <a:t>INTERNATIONAL TAX AUTHORITY</a:t>
            </a: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BC28CAA5-7212-DF89-7BF3-E4D4425E27BE}"/>
              </a:ext>
            </a:extLst>
          </p:cNvPr>
          <p:cNvSpPr/>
          <p:nvPr/>
        </p:nvSpPr>
        <p:spPr>
          <a:xfrm>
            <a:off x="3416904" y="995650"/>
            <a:ext cx="7145390" cy="0"/>
          </a:xfrm>
          <a:prstGeom prst="line">
            <a:avLst/>
          </a:prstGeom>
          <a:ln w="47625" cap="flat">
            <a:solidFill>
              <a:srgbClr val="FBFBF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761634AE-DAC5-2820-5CA9-D0939AEBF52A}"/>
              </a:ext>
            </a:extLst>
          </p:cNvPr>
          <p:cNvSpPr/>
          <p:nvPr/>
        </p:nvSpPr>
        <p:spPr>
          <a:xfrm>
            <a:off x="-164232" y="2949363"/>
            <a:ext cx="18452231" cy="110549"/>
          </a:xfrm>
          <a:prstGeom prst="line">
            <a:avLst/>
          </a:prstGeom>
          <a:ln w="142875" cap="flat">
            <a:solidFill>
              <a:srgbClr val="F60F1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C9596FC0-064A-22D6-24E7-7B02A0BBCF87}"/>
              </a:ext>
            </a:extLst>
          </p:cNvPr>
          <p:cNvSpPr txBox="1"/>
          <p:nvPr/>
        </p:nvSpPr>
        <p:spPr>
          <a:xfrm>
            <a:off x="98287" y="3387178"/>
            <a:ext cx="17791127" cy="5396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59"/>
              </a:lnSpc>
            </a:pPr>
            <a:r>
              <a:rPr lang="en-US" sz="4499" dirty="0">
                <a:solidFill>
                  <a:srgbClr val="FFFFFF"/>
                </a:solidFill>
                <a:latin typeface="Lato"/>
              </a:rPr>
              <a:t>Standards of Knowledge applicable to Self-Certification</a:t>
            </a:r>
          </a:p>
          <a:p>
            <a:endParaRPr lang="en-US" sz="2400" dirty="0">
              <a:solidFill>
                <a:srgbClr val="FFFFFF"/>
              </a:solidFill>
              <a:latin typeface="Lato"/>
            </a:endParaRPr>
          </a:p>
          <a:p>
            <a:pPr>
              <a:lnSpc>
                <a:spcPts val="4859"/>
              </a:lnSpc>
            </a:pPr>
            <a:r>
              <a:rPr lang="en-US" sz="3600" dirty="0">
                <a:solidFill>
                  <a:srgbClr val="FFFFFF"/>
                </a:solidFill>
                <a:latin typeface="Lato"/>
              </a:rPr>
              <a:t>A reporting Financial Institution has reason to know that a self-Certification provided is unreliable or incorrect if: </a:t>
            </a:r>
          </a:p>
          <a:p>
            <a:pPr marL="1028700" lvl="1" indent="-571500">
              <a:lnSpc>
                <a:spcPts val="4859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  <a:latin typeface="Lato"/>
              </a:rPr>
              <a:t>Incomplete with respect to any item that is relevant to the claims made;</a:t>
            </a:r>
          </a:p>
          <a:p>
            <a:pPr marL="1028700" lvl="1" indent="-571500">
              <a:lnSpc>
                <a:spcPts val="4859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  <a:latin typeface="Lato"/>
              </a:rPr>
              <a:t>Contains any information that is inconsistent with the claims</a:t>
            </a:r>
          </a:p>
          <a:p>
            <a:pPr marL="1028700" lvl="1" indent="-571500">
              <a:lnSpc>
                <a:spcPts val="4859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  <a:latin typeface="Lato"/>
              </a:rPr>
              <a:t>Reporting Financial Institution has other account information that is inconsistent with the claims. </a:t>
            </a:r>
          </a:p>
          <a:p>
            <a:pPr>
              <a:lnSpc>
                <a:spcPts val="4859"/>
              </a:lnSpc>
            </a:pPr>
            <a:endParaRPr lang="en-US" sz="4499" dirty="0">
              <a:solidFill>
                <a:srgbClr val="FFFFFF"/>
              </a:solidFill>
              <a:latin typeface="Lato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775145-FC1A-780B-FF70-82C2482FD36C}"/>
              </a:ext>
            </a:extLst>
          </p:cNvPr>
          <p:cNvSpPr txBox="1"/>
          <p:nvPr/>
        </p:nvSpPr>
        <p:spPr>
          <a:xfrm>
            <a:off x="3416904" y="1264621"/>
            <a:ext cx="14195503" cy="1415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dirty="0">
                <a:solidFill>
                  <a:srgbClr val="FFFFFF"/>
                </a:solidFill>
                <a:latin typeface="League Spartan"/>
              </a:rPr>
              <a:t>CRS Due </a:t>
            </a:r>
            <a:r>
              <a:rPr lang="en-US" sz="4800" dirty="0">
                <a:solidFill>
                  <a:srgbClr val="FFFFFF"/>
                </a:solidFill>
                <a:latin typeface="League Spartan"/>
              </a:rPr>
              <a:t>Diligence</a:t>
            </a:r>
            <a:r>
              <a:rPr lang="en-US" sz="4400" dirty="0">
                <a:solidFill>
                  <a:srgbClr val="FFFFFF"/>
                </a:solidFill>
                <a:latin typeface="League Spartan"/>
              </a:rPr>
              <a:t> Procedures –     </a:t>
            </a:r>
          </a:p>
          <a:p>
            <a:r>
              <a:rPr lang="en-US" sz="4400" dirty="0">
                <a:solidFill>
                  <a:srgbClr val="FFFFFF"/>
                </a:solidFill>
                <a:latin typeface="League Spartan"/>
              </a:rPr>
              <a:t>Self Certification Cont’d</a:t>
            </a:r>
            <a:endParaRPr lang="en-US" sz="4000" dirty="0">
              <a:solidFill>
                <a:srgbClr val="FFFFFF"/>
              </a:solidFill>
              <a:latin typeface="League Spartan"/>
            </a:endParaRPr>
          </a:p>
        </p:txBody>
      </p:sp>
    </p:spTree>
    <p:extLst>
      <p:ext uri="{BB962C8B-B14F-4D97-AF65-F5344CB8AC3E}">
        <p14:creationId xmlns:p14="http://schemas.microsoft.com/office/powerpoint/2010/main" val="342891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4232" y="0"/>
            <a:ext cx="18452231" cy="10287000"/>
            <a:chOff x="0" y="0"/>
            <a:chExt cx="6731424" cy="3752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731424" cy="3752726"/>
            </a:xfrm>
            <a:custGeom>
              <a:avLst/>
              <a:gdLst/>
              <a:ahLst/>
              <a:cxnLst/>
              <a:rect l="l" t="t" r="r" b="b"/>
              <a:pathLst>
                <a:path w="6731424" h="3752726">
                  <a:moveTo>
                    <a:pt x="0" y="0"/>
                  </a:moveTo>
                  <a:lnTo>
                    <a:pt x="6731424" y="0"/>
                  </a:lnTo>
                  <a:lnTo>
                    <a:pt x="6731424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13547E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91665" y="185842"/>
            <a:ext cx="2494561" cy="2494551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13880" t="-4736" r="-14777" b="-4146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416904" y="476885"/>
            <a:ext cx="7145390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15"/>
              </a:lnSpc>
            </a:pPr>
            <a:r>
              <a:rPr lang="en-US" sz="3500">
                <a:solidFill>
                  <a:srgbClr val="FFFFFF"/>
                </a:solidFill>
                <a:latin typeface="Lato"/>
              </a:rPr>
              <a:t>INTERNATIONAL TAX AUTHORITY</a:t>
            </a:r>
          </a:p>
        </p:txBody>
      </p:sp>
      <p:sp>
        <p:nvSpPr>
          <p:cNvPr id="7" name="AutoShape 7"/>
          <p:cNvSpPr/>
          <p:nvPr/>
        </p:nvSpPr>
        <p:spPr>
          <a:xfrm>
            <a:off x="3416904" y="964198"/>
            <a:ext cx="7145390" cy="0"/>
          </a:xfrm>
          <a:prstGeom prst="line">
            <a:avLst/>
          </a:prstGeom>
          <a:ln w="47625" cap="flat">
            <a:solidFill>
              <a:srgbClr val="FBFBF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0" y="3017219"/>
            <a:ext cx="18288000" cy="0"/>
          </a:xfrm>
          <a:prstGeom prst="line">
            <a:avLst/>
          </a:prstGeom>
          <a:ln w="142875" cap="flat">
            <a:solidFill>
              <a:srgbClr val="F60F1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3400832" y="1282319"/>
            <a:ext cx="14195503" cy="1415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dirty="0">
                <a:solidFill>
                  <a:srgbClr val="FFFFFF"/>
                </a:solidFill>
                <a:latin typeface="League Spartan"/>
              </a:rPr>
              <a:t>CRS Due </a:t>
            </a:r>
            <a:r>
              <a:rPr lang="en-US" sz="4800" dirty="0">
                <a:solidFill>
                  <a:srgbClr val="FFFFFF"/>
                </a:solidFill>
                <a:latin typeface="League Spartan"/>
              </a:rPr>
              <a:t>Diligence</a:t>
            </a:r>
            <a:r>
              <a:rPr lang="en-US" sz="4400" dirty="0">
                <a:solidFill>
                  <a:srgbClr val="FFFFFF"/>
                </a:solidFill>
                <a:latin typeface="League Spartan"/>
              </a:rPr>
              <a:t> Procedures –     Identifying Controlling Persons</a:t>
            </a:r>
            <a:endParaRPr lang="en-US" sz="4000" dirty="0">
              <a:solidFill>
                <a:srgbClr val="FFFFFF"/>
              </a:solidFill>
              <a:latin typeface="League Spartan"/>
            </a:endParaRP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87E5CC04-F3D8-748B-C8F3-47B679D45526}"/>
              </a:ext>
            </a:extLst>
          </p:cNvPr>
          <p:cNvSpPr txBox="1"/>
          <p:nvPr/>
        </p:nvSpPr>
        <p:spPr>
          <a:xfrm>
            <a:off x="691665" y="9194562"/>
            <a:ext cx="164211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52425"/>
            <a:r>
              <a:rPr lang="en-US" sz="4000" dirty="0">
                <a:solidFill>
                  <a:srgbClr val="FFFFFF"/>
                </a:solidFill>
                <a:latin typeface="Lato"/>
              </a:rPr>
              <a:t>*</a:t>
            </a:r>
            <a:r>
              <a:rPr lang="en-US" sz="2800" dirty="0">
                <a:solidFill>
                  <a:srgbClr val="FFFFFF"/>
                </a:solidFill>
                <a:latin typeface="Lato"/>
              </a:rPr>
              <a:t>Controlling persons should be interpreted in a manner consistent with FATF recommendation</a:t>
            </a:r>
            <a:r>
              <a:rPr lang="en-US" sz="3200" dirty="0">
                <a:solidFill>
                  <a:srgbClr val="FFFFFF"/>
                </a:solidFill>
                <a:latin typeface="Lato"/>
              </a:rPr>
              <a:t>. </a:t>
            </a:r>
            <a:endParaRPr lang="en-US" sz="4000" dirty="0">
              <a:solidFill>
                <a:srgbClr val="FFFFFF"/>
              </a:solidFill>
              <a:latin typeface="Lato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E43C23-F563-FCFD-DFBF-088910F06869}"/>
              </a:ext>
            </a:extLst>
          </p:cNvPr>
          <p:cNvSpPr txBox="1"/>
          <p:nvPr/>
        </p:nvSpPr>
        <p:spPr>
          <a:xfrm>
            <a:off x="1065322" y="3184103"/>
            <a:ext cx="15993124" cy="4968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59"/>
              </a:lnSpc>
            </a:pPr>
            <a:r>
              <a:rPr lang="en-US" sz="4400" u="sng" dirty="0">
                <a:solidFill>
                  <a:srgbClr val="FFFFFF"/>
                </a:solidFill>
                <a:latin typeface="Lato"/>
              </a:rPr>
              <a:t>Controlling Persons*</a:t>
            </a:r>
            <a:endParaRPr lang="en-US" sz="4400" dirty="0">
              <a:solidFill>
                <a:srgbClr val="FFFFFF"/>
              </a:solidFill>
              <a:latin typeface="Lato"/>
            </a:endParaRPr>
          </a:p>
          <a:p>
            <a:pPr algn="ctr">
              <a:lnSpc>
                <a:spcPts val="4859"/>
              </a:lnSpc>
            </a:pPr>
            <a:endParaRPr lang="en-US" sz="4499" dirty="0">
              <a:solidFill>
                <a:srgbClr val="FFFFFF"/>
              </a:solidFill>
              <a:latin typeface="Lato"/>
            </a:endParaRPr>
          </a:p>
          <a:p>
            <a:pPr>
              <a:lnSpc>
                <a:spcPts val="4859"/>
              </a:lnSpc>
            </a:pPr>
            <a:r>
              <a:rPr lang="en-US" sz="3600" dirty="0">
                <a:solidFill>
                  <a:srgbClr val="FFFFFF"/>
                </a:solidFill>
                <a:latin typeface="Lato"/>
              </a:rPr>
              <a:t>The natural person who exercise control over an entity.</a:t>
            </a:r>
          </a:p>
          <a:p>
            <a:pPr marL="1143000" lvl="1" indent="-685800">
              <a:lnSpc>
                <a:spcPts val="4859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FFFF"/>
                </a:solidFill>
                <a:latin typeface="Lato"/>
              </a:rPr>
              <a:t>In the case a trust</a:t>
            </a:r>
            <a:r>
              <a:rPr lang="en-US" sz="3600" dirty="0">
                <a:solidFill>
                  <a:srgbClr val="FFFFFF"/>
                </a:solidFill>
                <a:latin typeface="Lato"/>
              </a:rPr>
              <a:t>: </a:t>
            </a:r>
            <a:r>
              <a:rPr lang="en-US" sz="3200" dirty="0">
                <a:solidFill>
                  <a:srgbClr val="FFFFFF"/>
                </a:solidFill>
                <a:latin typeface="Lato"/>
              </a:rPr>
              <a:t>Settlor, trustees, protector, beneficiaries or class of beneficiaries; and any natural person exercising ultimate effective control over the trust;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FF"/>
              </a:solidFill>
              <a:latin typeface="Lato"/>
            </a:endParaRPr>
          </a:p>
          <a:p>
            <a:pPr marL="1143000" lvl="1" indent="-685800">
              <a:lnSpc>
                <a:spcPts val="4859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FFFF"/>
                </a:solidFill>
                <a:latin typeface="Lato"/>
              </a:rPr>
              <a:t>Legal arrangement</a:t>
            </a:r>
            <a:r>
              <a:rPr lang="en-US" sz="3600" dirty="0">
                <a:solidFill>
                  <a:srgbClr val="FFFFFF"/>
                </a:solidFill>
                <a:latin typeface="Lato"/>
              </a:rPr>
              <a:t>: </a:t>
            </a:r>
            <a:r>
              <a:rPr lang="en-US" sz="3200" dirty="0">
                <a:solidFill>
                  <a:srgbClr val="FFFFFF"/>
                </a:solidFill>
                <a:latin typeface="Lato"/>
              </a:rPr>
              <a:t>persons in equivalent or similar positions </a:t>
            </a:r>
            <a:endParaRPr lang="en-US" sz="3600" dirty="0">
              <a:solidFill>
                <a:srgbClr val="FFFFFF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2383567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01A3572F17994CA184F117F25E2534" ma:contentTypeVersion="19" ma:contentTypeDescription="Create a new document." ma:contentTypeScope="" ma:versionID="9855d8076a30dee4814a789291636c3b">
  <xsd:schema xmlns:xsd="http://www.w3.org/2001/XMLSchema" xmlns:xs="http://www.w3.org/2001/XMLSchema" xmlns:p="http://schemas.microsoft.com/office/2006/metadata/properties" xmlns:ns2="458a73f0-be2f-4709-b71d-dcd1b4f97f17" xmlns:ns3="08ac10b7-eaa9-4033-98fd-f143b60a018a" targetNamespace="http://schemas.microsoft.com/office/2006/metadata/properties" ma:root="true" ma:fieldsID="88c84cec5eb6f601c14228b45777e2e8" ns2:_="" ns3:_="">
    <xsd:import namespace="458a73f0-be2f-4709-b71d-dcd1b4f97f17"/>
    <xsd:import namespace="08ac10b7-eaa9-4033-98fd-f143b60a01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a73f0-be2f-4709-b71d-dcd1b4f97f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5f99f8d-728e-4b5a-8468-9e169f51dd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ac10b7-eaa9-4033-98fd-f143b60a018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29f4782d-7c78-4775-81aa-e2dcdc820462}" ma:internalName="TaxCatchAll" ma:showField="CatchAllData" ma:web="08ac10b7-eaa9-4033-98fd-f143b60a01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8a73f0-be2f-4709-b71d-dcd1b4f97f17">
      <Terms xmlns="http://schemas.microsoft.com/office/infopath/2007/PartnerControls"/>
    </lcf76f155ced4ddcb4097134ff3c332f>
    <TaxCatchAll xmlns="08ac10b7-eaa9-4033-98fd-f143b60a018a" xsi:nil="true"/>
    <_Flow_SignoffStatus xmlns="458a73f0-be2f-4709-b71d-dcd1b4f97f17" xsi:nil="true"/>
    <SharedWithUsers xmlns="08ac10b7-eaa9-4033-98fd-f143b60a018a">
      <UserInfo>
        <DisplayName>International Tax Authority</DisplayName>
        <AccountId>410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A6B331-EAF8-44E0-BB16-7C1DB1D3CC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8a73f0-be2f-4709-b71d-dcd1b4f97f17"/>
    <ds:schemaRef ds:uri="08ac10b7-eaa9-4033-98fd-f143b60a01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F5E4A4-B35E-4F10-AA1C-B615353354B4}">
  <ds:schemaRefs>
    <ds:schemaRef ds:uri="http://purl.org/dc/terms/"/>
    <ds:schemaRef ds:uri="http://schemas.microsoft.com/office/2006/metadata/properties"/>
    <ds:schemaRef ds:uri="http://purl.org/dc/dcmitype/"/>
    <ds:schemaRef ds:uri="08ac10b7-eaa9-4033-98fd-f143b60a018a"/>
    <ds:schemaRef ds:uri="http://purl.org/dc/elements/1.1/"/>
    <ds:schemaRef ds:uri="http://schemas.microsoft.com/office/2006/documentManagement/types"/>
    <ds:schemaRef ds:uri="458a73f0-be2f-4709-b71d-dcd1b4f97f17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9DB38D8-FE63-4331-BF84-1D26E58A8D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2888</TotalTime>
  <Words>866</Words>
  <Application>Microsoft Office PowerPoint</Application>
  <PresentationFormat>Custom</PresentationFormat>
  <Paragraphs>111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Arimo</vt:lpstr>
      <vt:lpstr>Lato</vt:lpstr>
      <vt:lpstr>Calibri</vt:lpstr>
      <vt:lpstr>Arial</vt:lpstr>
      <vt:lpstr>Blinker</vt:lpstr>
      <vt:lpstr>League Spartan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Virgin Islands Tax Authority</dc:title>
  <dc:creator>Rockel Woods</dc:creator>
  <cp:lastModifiedBy>Shanika Lamont</cp:lastModifiedBy>
  <cp:revision>63</cp:revision>
  <dcterms:created xsi:type="dcterms:W3CDTF">2006-08-16T00:00:00Z</dcterms:created>
  <dcterms:modified xsi:type="dcterms:W3CDTF">2024-11-27T15:28:34Z</dcterms:modified>
  <dc:identifier>DAFBjJLz2Kc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0x0101009201A3572F17994CA184F117F25E2534</vt:lpwstr>
  </property>
  <property fmtid="{D5CDD505-2E9C-101B-9397-08002B2CF9AE}" pid="3" name="MediaServiceImageTags">
    <vt:lpwstr/>
  </property>
</Properties>
</file>