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312" r:id="rId6"/>
    <p:sldId id="280" r:id="rId7"/>
    <p:sldId id="310" r:id="rId8"/>
    <p:sldId id="311" r:id="rId9"/>
    <p:sldId id="314" r:id="rId10"/>
    <p:sldId id="308" r:id="rId11"/>
    <p:sldId id="313" r:id="rId12"/>
    <p:sldId id="278" r:id="rId13"/>
  </p:sldIdLst>
  <p:sldSz cx="18288000" cy="10287000"/>
  <p:notesSz cx="6950075" cy="9236075"/>
  <p:embeddedFontLst>
    <p:embeddedFont>
      <p:font typeface="Arimo" panose="020B0604020202020204" charset="0"/>
      <p:regular r:id="rId15"/>
    </p:embeddedFont>
    <p:embeddedFont>
      <p:font typeface="Bahnschrift Condensed" panose="020B0502040204020203" pitchFamily="34" charset="0"/>
      <p:regular r:id="rId16"/>
      <p:bold r:id="rId17"/>
    </p:embeddedFont>
    <p:embeddedFont>
      <p:font typeface="Blinker" panose="020B0604020202020204" charset="0"/>
      <p:regular r:id="rId18"/>
    </p:embeddedFont>
    <p:embeddedFont>
      <p:font typeface="Lato" panose="020F0502020204030203" pitchFamily="34" charset="0"/>
      <p:regular r:id="rId19"/>
      <p:bold r:id="rId20"/>
      <p:italic r:id="rId21"/>
      <p:boldItalic r:id="rId22"/>
    </p:embeddedFont>
    <p:embeddedFont>
      <p:font typeface="League Sparta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E56AB-108E-46DA-B662-A3977D3D975D}" v="5" dt="2024-11-27T15:42:45.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03" autoAdjust="0"/>
  </p:normalViewPr>
  <p:slideViewPr>
    <p:cSldViewPr snapToGrid="0">
      <p:cViewPr varScale="1">
        <p:scale>
          <a:sx n="53" d="100"/>
          <a:sy n="53" d="100"/>
        </p:scale>
        <p:origin x="17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ia Chinnery" userId="S::taturnbull@bviita.vg::d9dde9cf-ddf4-458f-bf09-f45220cd5229" providerId="AD" clId="Web-{856E56AB-108E-46DA-B662-A3977D3D975D}"/>
    <pc:docChg chg="modSld">
      <pc:chgData name="Tashia Chinnery" userId="S::taturnbull@bviita.vg::d9dde9cf-ddf4-458f-bf09-f45220cd5229" providerId="AD" clId="Web-{856E56AB-108E-46DA-B662-A3977D3D975D}" dt="2024-11-27T15:42:45.237" v="4" actId="14100"/>
      <pc:docMkLst>
        <pc:docMk/>
      </pc:docMkLst>
      <pc:sldChg chg="modSp">
        <pc:chgData name="Tashia Chinnery" userId="S::taturnbull@bviita.vg::d9dde9cf-ddf4-458f-bf09-f45220cd5229" providerId="AD" clId="Web-{856E56AB-108E-46DA-B662-A3977D3D975D}" dt="2024-11-27T15:42:45.237" v="4" actId="14100"/>
        <pc:sldMkLst>
          <pc:docMk/>
          <pc:sldMk cId="3238356795" sldId="280"/>
        </pc:sldMkLst>
        <pc:spChg chg="mod">
          <ac:chgData name="Tashia Chinnery" userId="S::taturnbull@bviita.vg::d9dde9cf-ddf4-458f-bf09-f45220cd5229" providerId="AD" clId="Web-{856E56AB-108E-46DA-B662-A3977D3D975D}" dt="2024-11-27T15:42:45.237" v="4" actId="14100"/>
          <ac:spMkLst>
            <pc:docMk/>
            <pc:sldMk cId="3238356795" sldId="280"/>
            <ac:spMk id="12" creationId="{695D4847-F941-35C0-0476-EEBD929A1D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527008A-28B3-4A3C-99DA-C186A5164A81}" type="datetimeFigureOut">
              <a:rPr lang="en-US" smtClean="0"/>
              <a:t>11/27/2024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223007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141F-A86C-75A8-4C15-CEA1ED1B7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3B65E-3B4F-F060-8965-9C187DE0D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E7ED5-C4DF-C93C-C9DD-07F75A966B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1E808E-C47D-43EC-39F1-C3062DBF2239}"/>
              </a:ext>
            </a:extLst>
          </p:cNvPr>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276381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91D0-ABA2-A06A-A00C-EED075608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5F3BC-24AE-2820-F86A-42EC6505C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F7491-C744-67DF-4837-5A4164031C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C0AA76-9C22-816D-3882-86D47F877F2C}"/>
              </a:ext>
            </a:extLst>
          </p:cNvPr>
          <p:cNvSpPr>
            <a:spLocks noGrp="1"/>
          </p:cNvSpPr>
          <p:nvPr>
            <p:ph type="sldNum" sz="quarter" idx="5"/>
          </p:nvPr>
        </p:nvSpPr>
        <p:spPr/>
        <p:txBody>
          <a:bodyPr/>
          <a:lstStyle/>
          <a:p>
            <a:fld id="{406816FD-096E-48D6-947E-E956FFE7C515}" type="slidenum">
              <a:rPr lang="en-US" smtClean="0"/>
              <a:t>5</a:t>
            </a:fld>
            <a:endParaRPr lang="en-US"/>
          </a:p>
        </p:txBody>
      </p:sp>
    </p:spTree>
    <p:extLst>
      <p:ext uri="{BB962C8B-B14F-4D97-AF65-F5344CB8AC3E}">
        <p14:creationId xmlns:p14="http://schemas.microsoft.com/office/powerpoint/2010/main" val="259255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1CB3-3EFA-52B7-FFAA-519E1A66C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22482-FCDC-5802-A09A-88E5E7B38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81E6D-1857-D325-7C89-9BDF55466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BB24BF-D9F4-3391-A6D9-14BBFBAB39D1}"/>
              </a:ext>
            </a:extLst>
          </p:cNvPr>
          <p:cNvSpPr>
            <a:spLocks noGrp="1"/>
          </p:cNvSpPr>
          <p:nvPr>
            <p:ph type="sldNum" sz="quarter" idx="5"/>
          </p:nvPr>
        </p:nvSpPr>
        <p:spPr/>
        <p:txBody>
          <a:bodyPr/>
          <a:lstStyle/>
          <a:p>
            <a:fld id="{406816FD-096E-48D6-947E-E956FFE7C515}" type="slidenum">
              <a:rPr lang="en-US" smtClean="0"/>
              <a:t>6</a:t>
            </a:fld>
            <a:endParaRPr lang="en-US"/>
          </a:p>
        </p:txBody>
      </p:sp>
    </p:spTree>
    <p:extLst>
      <p:ext uri="{BB962C8B-B14F-4D97-AF65-F5344CB8AC3E}">
        <p14:creationId xmlns:p14="http://schemas.microsoft.com/office/powerpoint/2010/main" val="121322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2A29-2D5C-8C98-1658-F9899CC84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42771-4165-5F23-15D4-CA81949A4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83A8E-4ADA-5CE9-7500-20E707509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A4F66B-6F96-0A56-977F-7750B7A333FA}"/>
              </a:ext>
            </a:extLst>
          </p:cNvPr>
          <p:cNvSpPr>
            <a:spLocks noGrp="1"/>
          </p:cNvSpPr>
          <p:nvPr>
            <p:ph type="sldNum" sz="quarter" idx="5"/>
          </p:nvPr>
        </p:nvSpPr>
        <p:spPr/>
        <p:txBody>
          <a:bodyPr/>
          <a:lstStyle/>
          <a:p>
            <a:fld id="{406816FD-096E-48D6-947E-E956FFE7C515}" type="slidenum">
              <a:rPr lang="en-US" smtClean="0"/>
              <a:t>7</a:t>
            </a:fld>
            <a:endParaRPr lang="en-US"/>
          </a:p>
        </p:txBody>
      </p:sp>
    </p:spTree>
    <p:extLst>
      <p:ext uri="{BB962C8B-B14F-4D97-AF65-F5344CB8AC3E}">
        <p14:creationId xmlns:p14="http://schemas.microsoft.com/office/powerpoint/2010/main" val="318351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D3E0-65EA-9292-041A-34811BA34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6D163-B9B2-D1D2-C654-DE24CC7EA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EDE1D-8C54-3B65-5A42-B044F233CE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E6CC06-4BBC-9E3A-41A0-379069CE69B3}"/>
              </a:ext>
            </a:extLst>
          </p:cNvPr>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64548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42933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372539" y="1036829"/>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6" name="Group 6"/>
          <p:cNvGrpSpPr>
            <a:grpSpLocks noChangeAspect="1"/>
          </p:cNvGrpSpPr>
          <p:nvPr/>
        </p:nvGrpSpPr>
        <p:grpSpPr>
          <a:xfrm>
            <a:off x="314131" y="183664"/>
            <a:ext cx="6903443" cy="690341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TextBox 8"/>
          <p:cNvSpPr txBox="1"/>
          <p:nvPr/>
        </p:nvSpPr>
        <p:spPr>
          <a:xfrm>
            <a:off x="8198471" y="351861"/>
            <a:ext cx="10613482" cy="564257"/>
          </a:xfrm>
          <a:prstGeom prst="rect">
            <a:avLst/>
          </a:prstGeom>
        </p:spPr>
        <p:txBody>
          <a:bodyPr lIns="0" tIns="0" rIns="0" bIns="0" rtlCol="0" anchor="t">
            <a:spAutoFit/>
          </a:bodyPr>
          <a:lstStyle/>
          <a:p>
            <a:pPr>
              <a:lnSpc>
                <a:spcPts val="4359"/>
              </a:lnSpc>
            </a:pPr>
            <a:r>
              <a:rPr lang="en-US" sz="3999">
                <a:solidFill>
                  <a:srgbClr val="FFFFFF"/>
                </a:solidFill>
                <a:latin typeface="Lato"/>
              </a:rPr>
              <a:t>INTERNATIONAL TAX AUTHORITY</a:t>
            </a:r>
          </a:p>
        </p:txBody>
      </p:sp>
      <p:sp>
        <p:nvSpPr>
          <p:cNvPr id="9" name="TextBox 9"/>
          <p:cNvSpPr txBox="1"/>
          <p:nvPr/>
        </p:nvSpPr>
        <p:spPr>
          <a:xfrm>
            <a:off x="7624482" y="1264024"/>
            <a:ext cx="10085294" cy="1191311"/>
          </a:xfrm>
          <a:prstGeom prst="rect">
            <a:avLst/>
          </a:prstGeom>
        </p:spPr>
        <p:txBody>
          <a:bodyPr wrap="square" lIns="0" tIns="0" rIns="0" bIns="0" rtlCol="0" anchor="t">
            <a:spAutoFit/>
          </a:bodyPr>
          <a:lstStyle/>
          <a:p>
            <a:pPr>
              <a:lnSpc>
                <a:spcPts val="10219"/>
              </a:lnSpc>
            </a:pPr>
            <a:r>
              <a:rPr lang="en-US" sz="4800" u="sng" dirty="0">
                <a:solidFill>
                  <a:srgbClr val="FFFFFF"/>
                </a:solidFill>
                <a:latin typeface="League Spartan"/>
              </a:rPr>
              <a:t>Common Reporting Standards</a:t>
            </a:r>
          </a:p>
        </p:txBody>
      </p:sp>
      <p:sp>
        <p:nvSpPr>
          <p:cNvPr id="10" name="TextBox 10"/>
          <p:cNvSpPr txBox="1"/>
          <p:nvPr/>
        </p:nvSpPr>
        <p:spPr>
          <a:xfrm>
            <a:off x="11049000" y="9037350"/>
            <a:ext cx="10613482" cy="653962"/>
          </a:xfrm>
          <a:prstGeom prst="rect">
            <a:avLst/>
          </a:prstGeom>
        </p:spPr>
        <p:txBody>
          <a:bodyPr lIns="0" tIns="0" rIns="0" bIns="0" rtlCol="0" anchor="t">
            <a:spAutoFit/>
          </a:bodyPr>
          <a:lstStyle/>
          <a:p>
            <a:pPr>
              <a:lnSpc>
                <a:spcPts val="5599"/>
              </a:lnSpc>
            </a:pPr>
            <a:r>
              <a:rPr lang="en-US" sz="3999" dirty="0">
                <a:solidFill>
                  <a:srgbClr val="FFFFFF"/>
                </a:solidFill>
                <a:latin typeface="Lato"/>
              </a:rPr>
              <a:t>	</a:t>
            </a:r>
            <a:endParaRPr lang="en-US" sz="3999" dirty="0">
              <a:solidFill>
                <a:srgbClr val="FFFFFF"/>
              </a:solidFill>
              <a:latin typeface="Arimo"/>
            </a:endParaRPr>
          </a:p>
        </p:txBody>
      </p:sp>
      <p:sp>
        <p:nvSpPr>
          <p:cNvPr id="12" name="Title 1">
            <a:extLst>
              <a:ext uri="{FF2B5EF4-FFF2-40B4-BE49-F238E27FC236}">
                <a16:creationId xmlns:a16="http://schemas.microsoft.com/office/drawing/2014/main" id="{1DDF96A2-1437-AC64-B336-539C647113EE}"/>
              </a:ext>
            </a:extLst>
          </p:cNvPr>
          <p:cNvSpPr txBox="1">
            <a:spLocks/>
          </p:cNvSpPr>
          <p:nvPr/>
        </p:nvSpPr>
        <p:spPr>
          <a:xfrm>
            <a:off x="7010251" y="4786765"/>
            <a:ext cx="10492202" cy="230031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solidFill>
                <a:latin typeface="Bahnschrift Condensed" pitchFamily="34" charset="0"/>
              </a:rPr>
              <a:t>Reporting </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453" y="-30894"/>
            <a:ext cx="18544906" cy="10317894"/>
            <a:chOff x="69052" y="-1"/>
            <a:chExt cx="6731424" cy="3752726"/>
          </a:xfrm>
        </p:grpSpPr>
        <p:sp>
          <p:nvSpPr>
            <p:cNvPr id="3" name="Freeform 3"/>
            <p:cNvSpPr/>
            <p:nvPr/>
          </p:nvSpPr>
          <p:spPr>
            <a:xfrm>
              <a:off x="69052"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1" name="TextBox 10">
            <a:extLst>
              <a:ext uri="{FF2B5EF4-FFF2-40B4-BE49-F238E27FC236}">
                <a16:creationId xmlns:a16="http://schemas.microsoft.com/office/drawing/2014/main" id="{AFE43C23-F563-FCFD-DFBF-088910F06869}"/>
              </a:ext>
            </a:extLst>
          </p:cNvPr>
          <p:cNvSpPr txBox="1"/>
          <p:nvPr/>
        </p:nvSpPr>
        <p:spPr>
          <a:xfrm>
            <a:off x="1065321" y="3644591"/>
            <a:ext cx="15993124" cy="580544"/>
          </a:xfrm>
          <a:prstGeom prst="rect">
            <a:avLst/>
          </a:prstGeom>
        </p:spPr>
        <p:txBody>
          <a:bodyPr lIns="0" tIns="0" rIns="0" bIns="0" rtlCol="0" anchor="t">
            <a:spAutoFit/>
          </a:bodyPr>
          <a:lstStyle/>
          <a:p>
            <a:pPr>
              <a:lnSpc>
                <a:spcPts val="4859"/>
              </a:lnSpc>
            </a:pPr>
            <a:endParaRPr lang="en-US" sz="4000" u="sng">
              <a:solidFill>
                <a:srgbClr val="FFC000"/>
              </a:solidFill>
              <a:latin typeface="Lato"/>
            </a:endParaRPr>
          </a:p>
        </p:txBody>
      </p:sp>
      <p:sp>
        <p:nvSpPr>
          <p:cNvPr id="16" name="Teardrop 15">
            <a:extLst>
              <a:ext uri="{FF2B5EF4-FFF2-40B4-BE49-F238E27FC236}">
                <a16:creationId xmlns:a16="http://schemas.microsoft.com/office/drawing/2014/main" id="{64A38123-9734-7F1B-1E92-4BBEDB39AB60}"/>
              </a:ext>
            </a:extLst>
          </p:cNvPr>
          <p:cNvSpPr/>
          <p:nvPr/>
        </p:nvSpPr>
        <p:spPr>
          <a:xfrm>
            <a:off x="130628" y="3803543"/>
            <a:ext cx="4624252" cy="5275142"/>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400" dirty="0"/>
              <a:t>Name</a:t>
            </a:r>
          </a:p>
          <a:p>
            <a:pPr marL="285750" indent="-285750" algn="ctr">
              <a:buFont typeface="Arial" panose="020B0604020202020204" pitchFamily="34" charset="0"/>
              <a:buChar char="•"/>
            </a:pPr>
            <a:r>
              <a:rPr lang="en-US" sz="2400" dirty="0"/>
              <a:t>Address</a:t>
            </a:r>
          </a:p>
          <a:p>
            <a:pPr marL="285750" indent="-285750" algn="ctr">
              <a:buFont typeface="Arial" panose="020B0604020202020204" pitchFamily="34" charset="0"/>
              <a:buChar char="•"/>
            </a:pPr>
            <a:r>
              <a:rPr lang="en-US" sz="2400" dirty="0"/>
              <a:t>Jurisdiction(s) of residence</a:t>
            </a:r>
          </a:p>
          <a:p>
            <a:pPr marL="285750" indent="-285750" algn="ctr">
              <a:buFont typeface="Arial" panose="020B0604020202020204" pitchFamily="34" charset="0"/>
              <a:buChar char="•"/>
            </a:pPr>
            <a:r>
              <a:rPr lang="en-US" sz="2400" dirty="0"/>
              <a:t>TIN(s)</a:t>
            </a:r>
          </a:p>
          <a:p>
            <a:pPr marL="285750" indent="-285750" algn="ctr">
              <a:buFont typeface="Arial" panose="020B0604020202020204" pitchFamily="34" charset="0"/>
              <a:buChar char="•"/>
            </a:pPr>
            <a:r>
              <a:rPr lang="en-US" sz="2400" dirty="0"/>
              <a:t>Account Number</a:t>
            </a:r>
          </a:p>
          <a:p>
            <a:pPr marL="285750" indent="-285750" algn="ctr">
              <a:buFont typeface="Arial" panose="020B0604020202020204" pitchFamily="34" charset="0"/>
              <a:buChar char="•"/>
            </a:pPr>
            <a:r>
              <a:rPr lang="en-US" sz="2400" dirty="0"/>
              <a:t>Name and Identifying Number of the RFI</a:t>
            </a:r>
          </a:p>
          <a:p>
            <a:pPr marL="285750" indent="-285750" algn="ctr">
              <a:buFont typeface="Arial" panose="020B0604020202020204" pitchFamily="34" charset="0"/>
              <a:buChar char="•"/>
            </a:pPr>
            <a:r>
              <a:rPr lang="en-US" sz="2400" dirty="0"/>
              <a:t>The account balance or value (or closure of the account</a:t>
            </a:r>
          </a:p>
        </p:txBody>
      </p:sp>
      <p:sp>
        <p:nvSpPr>
          <p:cNvPr id="18" name="Rectangle 17">
            <a:extLst>
              <a:ext uri="{FF2B5EF4-FFF2-40B4-BE49-F238E27FC236}">
                <a16:creationId xmlns:a16="http://schemas.microsoft.com/office/drawing/2014/main" id="{550197B5-0A22-294C-4512-8F631578020E}"/>
              </a:ext>
            </a:extLst>
          </p:cNvPr>
          <p:cNvSpPr/>
          <p:nvPr/>
        </p:nvSpPr>
        <p:spPr>
          <a:xfrm>
            <a:off x="333801" y="3162033"/>
            <a:ext cx="4421079" cy="641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General Information for all accounts</a:t>
            </a:r>
          </a:p>
        </p:txBody>
      </p:sp>
      <p:sp>
        <p:nvSpPr>
          <p:cNvPr id="24" name="Plus Sign 23">
            <a:extLst>
              <a:ext uri="{FF2B5EF4-FFF2-40B4-BE49-F238E27FC236}">
                <a16:creationId xmlns:a16="http://schemas.microsoft.com/office/drawing/2014/main" id="{119895E4-BAC4-0204-3057-3CFE688B47B7}"/>
              </a:ext>
            </a:extLst>
          </p:cNvPr>
          <p:cNvSpPr/>
          <p:nvPr/>
        </p:nvSpPr>
        <p:spPr>
          <a:xfrm>
            <a:off x="4754880" y="4707693"/>
            <a:ext cx="914400" cy="91440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44A781-18DA-7B00-F6AC-9D9EA7A80385}"/>
              </a:ext>
            </a:extLst>
          </p:cNvPr>
          <p:cNvSpPr/>
          <p:nvPr/>
        </p:nvSpPr>
        <p:spPr>
          <a:xfrm>
            <a:off x="5699153" y="3132666"/>
            <a:ext cx="4421079" cy="641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If the account holder is an individual or if there is a controlling person</a:t>
            </a:r>
          </a:p>
        </p:txBody>
      </p:sp>
      <p:sp>
        <p:nvSpPr>
          <p:cNvPr id="29" name="Teardrop 28">
            <a:extLst>
              <a:ext uri="{FF2B5EF4-FFF2-40B4-BE49-F238E27FC236}">
                <a16:creationId xmlns:a16="http://schemas.microsoft.com/office/drawing/2014/main" id="{A3F60331-CFD1-A52A-EFDD-80A05DDAF7E8}"/>
              </a:ext>
            </a:extLst>
          </p:cNvPr>
          <p:cNvSpPr/>
          <p:nvPr/>
        </p:nvSpPr>
        <p:spPr>
          <a:xfrm>
            <a:off x="5486400" y="3774386"/>
            <a:ext cx="4624252" cy="5304299"/>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800" dirty="0"/>
              <a:t>Date of Birth</a:t>
            </a:r>
          </a:p>
          <a:p>
            <a:pPr marL="285750" indent="-285750" algn="ctr">
              <a:buFont typeface="Arial" panose="020B0604020202020204" pitchFamily="34" charset="0"/>
              <a:buChar char="•"/>
            </a:pPr>
            <a:r>
              <a:rPr lang="en-US" sz="2800" dirty="0"/>
              <a:t>Place of Birth</a:t>
            </a:r>
            <a:endParaRPr lang="en-US" dirty="0"/>
          </a:p>
        </p:txBody>
      </p:sp>
      <p:sp>
        <p:nvSpPr>
          <p:cNvPr id="36" name="Arrow: Right 35">
            <a:extLst>
              <a:ext uri="{FF2B5EF4-FFF2-40B4-BE49-F238E27FC236}">
                <a16:creationId xmlns:a16="http://schemas.microsoft.com/office/drawing/2014/main" id="{4E6AE5F1-A721-582A-67D8-82097297FEFE}"/>
              </a:ext>
            </a:extLst>
          </p:cNvPr>
          <p:cNvSpPr/>
          <p:nvPr/>
        </p:nvSpPr>
        <p:spPr>
          <a:xfrm>
            <a:off x="10371085" y="3644591"/>
            <a:ext cx="2207622" cy="1266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If a custodial account</a:t>
            </a:r>
          </a:p>
        </p:txBody>
      </p:sp>
      <p:sp>
        <p:nvSpPr>
          <p:cNvPr id="39" name="Plus Sign 38">
            <a:extLst>
              <a:ext uri="{FF2B5EF4-FFF2-40B4-BE49-F238E27FC236}">
                <a16:creationId xmlns:a16="http://schemas.microsoft.com/office/drawing/2014/main" id="{A3331344-8968-EF2E-FBD5-6190A7948E67}"/>
              </a:ext>
            </a:extLst>
          </p:cNvPr>
          <p:cNvSpPr/>
          <p:nvPr/>
        </p:nvSpPr>
        <p:spPr>
          <a:xfrm>
            <a:off x="12579531" y="3839931"/>
            <a:ext cx="914400" cy="91440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AFAE7E0A-33D2-64D9-098D-3FB1C621592E}"/>
              </a:ext>
            </a:extLst>
          </p:cNvPr>
          <p:cNvSpPr/>
          <p:nvPr/>
        </p:nvSpPr>
        <p:spPr>
          <a:xfrm>
            <a:off x="13493931" y="3175405"/>
            <a:ext cx="4624252" cy="22604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The total gross amount of interest paid</a:t>
            </a:r>
          </a:p>
          <a:p>
            <a:pPr marL="285750" indent="-285750" algn="ctr">
              <a:buFont typeface="Arial" panose="020B0604020202020204" pitchFamily="34" charset="0"/>
              <a:buChar char="•"/>
            </a:pPr>
            <a:r>
              <a:rPr lang="en-US" dirty="0"/>
              <a:t>The total gross amount of dividends paid or credited to the account</a:t>
            </a:r>
          </a:p>
          <a:p>
            <a:pPr marL="285750" indent="-285750" algn="ctr">
              <a:buFont typeface="Arial" panose="020B0604020202020204" pitchFamily="34" charset="0"/>
              <a:buChar char="•"/>
            </a:pPr>
            <a:r>
              <a:rPr lang="en-US" dirty="0"/>
              <a:t>The total gross amount of other income generated with respect of the assets</a:t>
            </a:r>
          </a:p>
          <a:p>
            <a:pPr marL="285750" indent="-285750" algn="ctr">
              <a:buFont typeface="Arial" panose="020B0604020202020204" pitchFamily="34" charset="0"/>
              <a:buChar char="•"/>
            </a:pPr>
            <a:r>
              <a:rPr lang="en-US" dirty="0"/>
              <a:t>The total gross proceeds from the sale or redemption of financial assets paid or credited</a:t>
            </a:r>
          </a:p>
        </p:txBody>
      </p:sp>
      <p:sp>
        <p:nvSpPr>
          <p:cNvPr id="42" name="Arrow: Right 41">
            <a:extLst>
              <a:ext uri="{FF2B5EF4-FFF2-40B4-BE49-F238E27FC236}">
                <a16:creationId xmlns:a16="http://schemas.microsoft.com/office/drawing/2014/main" id="{E4ED4C70-40D8-6269-50ED-7E76B95152C7}"/>
              </a:ext>
            </a:extLst>
          </p:cNvPr>
          <p:cNvSpPr/>
          <p:nvPr/>
        </p:nvSpPr>
        <p:spPr>
          <a:xfrm>
            <a:off x="10371085" y="5492651"/>
            <a:ext cx="2207622" cy="1266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If a depository account</a:t>
            </a:r>
          </a:p>
        </p:txBody>
      </p:sp>
      <p:sp>
        <p:nvSpPr>
          <p:cNvPr id="43" name="Plus Sign 42">
            <a:extLst>
              <a:ext uri="{FF2B5EF4-FFF2-40B4-BE49-F238E27FC236}">
                <a16:creationId xmlns:a16="http://schemas.microsoft.com/office/drawing/2014/main" id="{52FDBC4D-380B-8337-C75B-E26F6A5C8921}"/>
              </a:ext>
            </a:extLst>
          </p:cNvPr>
          <p:cNvSpPr/>
          <p:nvPr/>
        </p:nvSpPr>
        <p:spPr>
          <a:xfrm>
            <a:off x="12617071" y="5619871"/>
            <a:ext cx="914400" cy="91440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98F9BF60-4CAD-DC5D-511B-4FC06CF16A10}"/>
              </a:ext>
            </a:extLst>
          </p:cNvPr>
          <p:cNvSpPr/>
          <p:nvPr/>
        </p:nvSpPr>
        <p:spPr>
          <a:xfrm>
            <a:off x="13554622" y="5756924"/>
            <a:ext cx="4585887" cy="6696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total gross amount of interest paid or credited</a:t>
            </a:r>
          </a:p>
        </p:txBody>
      </p:sp>
      <p:sp>
        <p:nvSpPr>
          <p:cNvPr id="50" name="Arrow: Right 49">
            <a:extLst>
              <a:ext uri="{FF2B5EF4-FFF2-40B4-BE49-F238E27FC236}">
                <a16:creationId xmlns:a16="http://schemas.microsoft.com/office/drawing/2014/main" id="{3C86C222-63A3-F2A8-DFC7-E1C4ED7D0360}"/>
              </a:ext>
            </a:extLst>
          </p:cNvPr>
          <p:cNvSpPr/>
          <p:nvPr/>
        </p:nvSpPr>
        <p:spPr>
          <a:xfrm>
            <a:off x="10357199" y="7396099"/>
            <a:ext cx="2207622" cy="1266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other types of accounts</a:t>
            </a:r>
          </a:p>
        </p:txBody>
      </p:sp>
      <p:sp>
        <p:nvSpPr>
          <p:cNvPr id="51" name="Plus Sign 50">
            <a:extLst>
              <a:ext uri="{FF2B5EF4-FFF2-40B4-BE49-F238E27FC236}">
                <a16:creationId xmlns:a16="http://schemas.microsoft.com/office/drawing/2014/main" id="{2BE40364-424F-0F99-8CF3-67A7704DD4AF}"/>
              </a:ext>
            </a:extLst>
          </p:cNvPr>
          <p:cNvSpPr/>
          <p:nvPr/>
        </p:nvSpPr>
        <p:spPr>
          <a:xfrm>
            <a:off x="12629312" y="7615677"/>
            <a:ext cx="914400" cy="91440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B377695E-27E4-C350-D090-E6FA38F80BC2}"/>
              </a:ext>
            </a:extLst>
          </p:cNvPr>
          <p:cNvSpPr/>
          <p:nvPr/>
        </p:nvSpPr>
        <p:spPr>
          <a:xfrm>
            <a:off x="13636799" y="7444510"/>
            <a:ext cx="4585887" cy="12182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total gross amount paid or credited to the account holder including the aggregate amount of any redemption payments made to the account holder</a:t>
            </a:r>
          </a:p>
        </p:txBody>
      </p:sp>
      <p:sp>
        <p:nvSpPr>
          <p:cNvPr id="12" name="TextBox 9">
            <a:extLst>
              <a:ext uri="{FF2B5EF4-FFF2-40B4-BE49-F238E27FC236}">
                <a16:creationId xmlns:a16="http://schemas.microsoft.com/office/drawing/2014/main" id="{C91950D3-B765-1D03-2CEA-540AB2EBFE15}"/>
              </a:ext>
            </a:extLst>
          </p:cNvPr>
          <p:cNvSpPr txBox="1"/>
          <p:nvPr/>
        </p:nvSpPr>
        <p:spPr>
          <a:xfrm>
            <a:off x="3822192" y="1370756"/>
            <a:ext cx="13559537"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a:t>
            </a:r>
            <a:endParaRPr lang="en-US" sz="6600" dirty="0">
              <a:solidFill>
                <a:srgbClr val="FFFFFF"/>
              </a:solidFill>
              <a:latin typeface="League Spartan"/>
            </a:endParaRPr>
          </a:p>
        </p:txBody>
      </p:sp>
      <p:sp>
        <p:nvSpPr>
          <p:cNvPr id="14" name="AutoShape 7">
            <a:extLst>
              <a:ext uri="{FF2B5EF4-FFF2-40B4-BE49-F238E27FC236}">
                <a16:creationId xmlns:a16="http://schemas.microsoft.com/office/drawing/2014/main" id="{CB501AC1-C145-AC25-F334-6EC29D166E97}"/>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17" name="TextBox 6">
            <a:extLst>
              <a:ext uri="{FF2B5EF4-FFF2-40B4-BE49-F238E27FC236}">
                <a16:creationId xmlns:a16="http://schemas.microsoft.com/office/drawing/2014/main" id="{9B0A2DFD-8942-EE79-2A73-BE61E939F096}"/>
              </a:ext>
            </a:extLst>
          </p:cNvPr>
          <p:cNvSpPr txBox="1"/>
          <p:nvPr/>
        </p:nvSpPr>
        <p:spPr>
          <a:xfrm>
            <a:off x="3416904" y="479237"/>
            <a:ext cx="7145390" cy="487313"/>
          </a:xfrm>
          <a:prstGeom prst="rect">
            <a:avLst/>
          </a:prstGeom>
        </p:spPr>
        <p:txBody>
          <a:bodyPr lIns="0" tIns="0" rIns="0" bIns="0" rtlCol="0" anchor="t">
            <a:spAutoFit/>
          </a:bodyPr>
          <a:lstStyle/>
          <a:p>
            <a:pPr>
              <a:lnSpc>
                <a:spcPts val="3815"/>
              </a:lnSpc>
            </a:pPr>
            <a:r>
              <a:rPr lang="en-US" sz="3500" dirty="0">
                <a:solidFill>
                  <a:srgbClr val="FFFFFF"/>
                </a:solidFill>
                <a:latin typeface="Lato"/>
              </a:rPr>
              <a:t>INTERNATIONAL TAX AUTHORITY</a:t>
            </a:r>
          </a:p>
        </p:txBody>
      </p:sp>
    </p:spTree>
    <p:extLst>
      <p:ext uri="{BB962C8B-B14F-4D97-AF65-F5344CB8AC3E}">
        <p14:creationId xmlns:p14="http://schemas.microsoft.com/office/powerpoint/2010/main" val="64455051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803904" y="1578308"/>
            <a:ext cx="13516845"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 Question</a:t>
            </a:r>
            <a:endParaRPr lang="en-US" sz="6600" dirty="0">
              <a:solidFill>
                <a:srgbClr val="FFFFFF"/>
              </a:solidFill>
              <a:latin typeface="League Spartan"/>
            </a:endParaRPr>
          </a:p>
        </p:txBody>
      </p:sp>
      <p:sp>
        <p:nvSpPr>
          <p:cNvPr id="12" name="TextBox 11">
            <a:extLst>
              <a:ext uri="{FF2B5EF4-FFF2-40B4-BE49-F238E27FC236}">
                <a16:creationId xmlns:a16="http://schemas.microsoft.com/office/drawing/2014/main" id="{695D4847-F941-35C0-0476-EEBD929A1D91}"/>
              </a:ext>
            </a:extLst>
          </p:cNvPr>
          <p:cNvSpPr txBox="1"/>
          <p:nvPr/>
        </p:nvSpPr>
        <p:spPr>
          <a:xfrm>
            <a:off x="840734" y="2948725"/>
            <a:ext cx="17187577" cy="8894743"/>
          </a:xfrm>
          <a:prstGeom prst="rect">
            <a:avLst/>
          </a:prstGeom>
          <a:noFill/>
        </p:spPr>
        <p:txBody>
          <a:bodyPr wrap="square">
            <a:spAutoFit/>
          </a:bodyPr>
          <a:lstStyle/>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Question:</a:t>
            </a:r>
          </a:p>
          <a:p>
            <a:pPr marL="0" indent="0" algn="just">
              <a:buNone/>
            </a:pPr>
            <a:endPar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For an investment entity, is it required to include in the reporting the interest and dividends? Isn't this applicable only to Custodian Institution? </a:t>
            </a:r>
          </a:p>
          <a:p>
            <a:pPr marL="0" indent="0" algn="just">
              <a:buNone/>
            </a:pPr>
            <a:endPar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Response:</a:t>
            </a:r>
          </a:p>
          <a:p>
            <a:pPr marL="0" indent="0" algn="just">
              <a:buNone/>
            </a:pPr>
            <a:endPar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the account is a custodial account or depository account, the Reporting Financial Institution is required to report the total gross amount of interest paid or credited. </a:t>
            </a:r>
          </a:p>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In addition, custodial accounts are required to report the total gross amount of dividends paid or credited to the account. You would notice from the previous slide that this was not the same for an investment entity. </a:t>
            </a:r>
          </a:p>
          <a:p>
            <a:pPr marL="0" indent="0" algn="just">
              <a:buNone/>
            </a:pPr>
            <a:endPar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6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600" kern="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38356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4B19A-6BDE-01BB-DA6F-1B8062C4F7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453549A-B29B-3F04-9C26-4C02B0770A1E}"/>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3A55AD0A-1F40-7316-85E8-9D7092A94F93}"/>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8A8797CF-DF7E-156D-DF80-9E036CD9F8E7}"/>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5EB844EB-D410-DBB6-AD1E-5D29B4A6429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A527237C-297D-F260-4960-46B6A07E4870}"/>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90803CDF-C064-B168-62D4-9D8B2A63B070}"/>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D4FB0B41-C5E2-EB00-902B-B3CDB7FF688F}"/>
              </a:ext>
            </a:extLst>
          </p:cNvPr>
          <p:cNvSpPr/>
          <p:nvPr/>
        </p:nvSpPr>
        <p:spPr>
          <a:xfrm>
            <a:off x="82115" y="3120706"/>
            <a:ext cx="18205885" cy="36572"/>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a:extLst>
              <a:ext uri="{FF2B5EF4-FFF2-40B4-BE49-F238E27FC236}">
                <a16:creationId xmlns:a16="http://schemas.microsoft.com/office/drawing/2014/main" id="{6819BAA4-19C5-79CA-192B-3169F782AA81}"/>
              </a:ext>
            </a:extLst>
          </p:cNvPr>
          <p:cNvSpPr txBox="1"/>
          <p:nvPr/>
        </p:nvSpPr>
        <p:spPr>
          <a:xfrm>
            <a:off x="3125246" y="1578308"/>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 Question</a:t>
            </a:r>
            <a:endParaRPr lang="en-US" sz="6600" dirty="0">
              <a:solidFill>
                <a:srgbClr val="FFFFFF"/>
              </a:solidFill>
              <a:latin typeface="League Spartan"/>
            </a:endParaRPr>
          </a:p>
        </p:txBody>
      </p:sp>
      <p:sp>
        <p:nvSpPr>
          <p:cNvPr id="12" name="TextBox 11">
            <a:extLst>
              <a:ext uri="{FF2B5EF4-FFF2-40B4-BE49-F238E27FC236}">
                <a16:creationId xmlns:a16="http://schemas.microsoft.com/office/drawing/2014/main" id="{2CE7D925-7D69-1CDA-539B-4DF4EB81DA74}"/>
              </a:ext>
            </a:extLst>
          </p:cNvPr>
          <p:cNvSpPr txBox="1"/>
          <p:nvPr/>
        </p:nvSpPr>
        <p:spPr>
          <a:xfrm>
            <a:off x="691664" y="3294503"/>
            <a:ext cx="16629085" cy="7232749"/>
          </a:xfrm>
          <a:prstGeom prst="rect">
            <a:avLst/>
          </a:prstGeom>
          <a:noFill/>
        </p:spPr>
        <p:txBody>
          <a:bodyPr wrap="square">
            <a:spAutoFit/>
          </a:bodyPr>
          <a:lstStyle/>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Question:</a:t>
            </a:r>
          </a:p>
          <a:p>
            <a:pPr marL="0" indent="0" algn="just">
              <a:buNone/>
            </a:pPr>
            <a:endPar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An investment entity only has to report on a Financial Account and according to the standard an Investment Entity’s Financial Account is any equity or debt interest in the Financial Institution. Interest and Dividends are to be reported in case of a Custodial Account and interest paid is to be reported in the case of any Depository Account</a:t>
            </a: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a:t>
            </a:r>
            <a:endPar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Response:</a:t>
            </a:r>
          </a:p>
          <a:p>
            <a:pPr marL="0" indent="0" algn="just">
              <a:buNone/>
            </a:pPr>
            <a:endPar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This question is correct. </a:t>
            </a:r>
          </a:p>
          <a:p>
            <a:pPr marL="0" indent="0" algn="just">
              <a:buNone/>
            </a:pPr>
            <a:endPar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55209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8D453-DB1C-4201-9E59-EEDE21F23B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8711F22-147D-D025-B49E-D96553867C16}"/>
              </a:ext>
            </a:extLst>
          </p:cNvPr>
          <p:cNvGrpSpPr/>
          <p:nvPr/>
        </p:nvGrpSpPr>
        <p:grpSpPr>
          <a:xfrm>
            <a:off x="0" y="0"/>
            <a:ext cx="18713302" cy="10287000"/>
            <a:chOff x="0" y="0"/>
            <a:chExt cx="6731424" cy="3752725"/>
          </a:xfrm>
        </p:grpSpPr>
        <p:sp>
          <p:nvSpPr>
            <p:cNvPr id="3" name="Freeform 3">
              <a:extLst>
                <a:ext uri="{FF2B5EF4-FFF2-40B4-BE49-F238E27FC236}">
                  <a16:creationId xmlns:a16="http://schemas.microsoft.com/office/drawing/2014/main" id="{5B21C504-6ED0-B960-7826-EEFAAC677CB7}"/>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8A98F95A-25A1-F9EC-022A-F17750433AE8}"/>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B0B28CAC-C570-23C0-4A9F-E8E40AB50BC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D8E09197-0A5F-7356-F87F-471EDC7DB40E}"/>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CEFD4318-10A1-2E31-1696-DE72A5318B72}"/>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64396125-12E3-1EA5-B4C9-A575095F7238}"/>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a:extLst>
              <a:ext uri="{FF2B5EF4-FFF2-40B4-BE49-F238E27FC236}">
                <a16:creationId xmlns:a16="http://schemas.microsoft.com/office/drawing/2014/main" id="{D290D542-100C-70CD-0AD2-ACF6F1FF2BD6}"/>
              </a:ext>
            </a:extLst>
          </p:cNvPr>
          <p:cNvSpPr txBox="1"/>
          <p:nvPr/>
        </p:nvSpPr>
        <p:spPr>
          <a:xfrm>
            <a:off x="3125246" y="1578308"/>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 Question</a:t>
            </a:r>
            <a:endParaRPr lang="en-US" sz="6600" dirty="0">
              <a:solidFill>
                <a:srgbClr val="FFFFFF"/>
              </a:solidFill>
              <a:latin typeface="League Spartan"/>
            </a:endParaRPr>
          </a:p>
        </p:txBody>
      </p:sp>
      <p:sp>
        <p:nvSpPr>
          <p:cNvPr id="12" name="TextBox 11">
            <a:extLst>
              <a:ext uri="{FF2B5EF4-FFF2-40B4-BE49-F238E27FC236}">
                <a16:creationId xmlns:a16="http://schemas.microsoft.com/office/drawing/2014/main" id="{A284DA54-C06C-001C-39FE-0AEB360E650C}"/>
              </a:ext>
            </a:extLst>
          </p:cNvPr>
          <p:cNvSpPr txBox="1"/>
          <p:nvPr/>
        </p:nvSpPr>
        <p:spPr>
          <a:xfrm>
            <a:off x="342900" y="3157278"/>
            <a:ext cx="17602199" cy="6801862"/>
          </a:xfrm>
          <a:prstGeom prst="rect">
            <a:avLst/>
          </a:prstGeom>
          <a:noFill/>
        </p:spPr>
        <p:txBody>
          <a:bodyPr wrap="square">
            <a:spAutoFit/>
          </a:bodyPr>
          <a:lstStyle/>
          <a:p>
            <a:pPr marL="0" indent="0" algn="jus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Question:</a:t>
            </a:r>
          </a:p>
          <a:p>
            <a:pPr marL="0" indent="0" algn="just">
              <a:buNone/>
            </a:pPr>
            <a:endParaRPr lang="en-US" sz="20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Based on the CRS regulation any account other than custodial or depository should report the total gross amounts paid or credited by the FI to the account holder where the FI is the debtor include redemption payments. A. Does this not apply to equity or debt interests as it should apply to any account other than custodial or depository? B. Are dividends and interest not redemption payments or total gross amounts paid or credited by the FI to the account holder where the FI is the debtor? </a:t>
            </a:r>
          </a:p>
          <a:p>
            <a:pPr marL="0" indent="0" algn="just">
              <a:buNone/>
            </a:pPr>
            <a:endParaRPr lang="en-US" sz="20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Response:</a:t>
            </a:r>
          </a:p>
          <a:p>
            <a:pPr marL="0" indent="0" algn="just">
              <a:buNone/>
            </a:pPr>
            <a:endParaRPr lang="en-US" sz="24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A. - is  yes, equity and debt interests (being the accounts held by an investment entity Reporting Financial Institution) would fall into the other account category. </a:t>
            </a:r>
          </a:p>
        </p:txBody>
      </p:sp>
    </p:spTree>
    <p:extLst>
      <p:ext uri="{BB962C8B-B14F-4D97-AF65-F5344CB8AC3E}">
        <p14:creationId xmlns:p14="http://schemas.microsoft.com/office/powerpoint/2010/main" val="2208736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1E2AD-7281-9CB0-4E0B-088E4BDCC2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693CFD-9C15-91EA-0EF8-C064E6FF9FD3}"/>
              </a:ext>
            </a:extLst>
          </p:cNvPr>
          <p:cNvGrpSpPr/>
          <p:nvPr/>
        </p:nvGrpSpPr>
        <p:grpSpPr>
          <a:xfrm>
            <a:off x="-82116" y="0"/>
            <a:ext cx="18452231" cy="10287000"/>
            <a:chOff x="0" y="0"/>
            <a:chExt cx="6731424" cy="3752725"/>
          </a:xfrm>
        </p:grpSpPr>
        <p:sp>
          <p:nvSpPr>
            <p:cNvPr id="3" name="Freeform 3">
              <a:extLst>
                <a:ext uri="{FF2B5EF4-FFF2-40B4-BE49-F238E27FC236}">
                  <a16:creationId xmlns:a16="http://schemas.microsoft.com/office/drawing/2014/main" id="{36267F86-1B10-51F3-FC4B-A0881F81441B}"/>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A4B0F818-6E33-5C3B-82FF-A1A1F0D6DB2F}"/>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33E54C6B-2701-01C6-4BDD-61312E992EF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CF39560C-9C71-F214-488E-85FAA39C93E2}"/>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23DA14B1-6424-4E33-36E0-FABA0A16AF3C}"/>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0C8AD86A-4745-BD49-43B0-123205266890}"/>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a:extLst>
              <a:ext uri="{FF2B5EF4-FFF2-40B4-BE49-F238E27FC236}">
                <a16:creationId xmlns:a16="http://schemas.microsoft.com/office/drawing/2014/main" id="{3179A99F-1F7A-92D9-B829-D8FC2A180D9D}"/>
              </a:ext>
            </a:extLst>
          </p:cNvPr>
          <p:cNvSpPr txBox="1"/>
          <p:nvPr/>
        </p:nvSpPr>
        <p:spPr>
          <a:xfrm>
            <a:off x="3125246" y="1578308"/>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 Question</a:t>
            </a:r>
            <a:endParaRPr lang="en-US" sz="6600" dirty="0">
              <a:solidFill>
                <a:srgbClr val="FFFFFF"/>
              </a:solidFill>
              <a:latin typeface="League Spartan"/>
            </a:endParaRPr>
          </a:p>
        </p:txBody>
      </p:sp>
      <p:sp>
        <p:nvSpPr>
          <p:cNvPr id="12" name="TextBox 11">
            <a:extLst>
              <a:ext uri="{FF2B5EF4-FFF2-40B4-BE49-F238E27FC236}">
                <a16:creationId xmlns:a16="http://schemas.microsoft.com/office/drawing/2014/main" id="{52434370-A69E-4771-3E8F-5DA3D60AC46F}"/>
              </a:ext>
            </a:extLst>
          </p:cNvPr>
          <p:cNvSpPr txBox="1"/>
          <p:nvPr/>
        </p:nvSpPr>
        <p:spPr>
          <a:xfrm>
            <a:off x="342899" y="3294503"/>
            <a:ext cx="17602199" cy="7355860"/>
          </a:xfrm>
          <a:prstGeom prst="rect">
            <a:avLst/>
          </a:prstGeom>
          <a:noFill/>
        </p:spPr>
        <p:txBody>
          <a:bodyPr wrap="square">
            <a:spAutoFit/>
          </a:bodyPr>
          <a:lstStyle/>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Response Cont’d.</a:t>
            </a: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a:t>
            </a:r>
          </a:p>
          <a:p>
            <a:pPr marL="0" indent="0" algn="just">
              <a:buNone/>
            </a:pPr>
            <a:endParaRPr lang="en-US" sz="20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B. – Under CRS sale or redemption means any sale or redemption of a financial asset, determined without regards to whether the owner of such financial asset is subject to tax with respect to such sale or redemption. The standard further states that proceeds from a sale or redemption means the total amount realized as a result of a sale or redemption of the financial asset. In the same way, a redemption payment would therefore be any payment received by the Reporting Financial Institution  in relation to the redemption of the financial asset. </a:t>
            </a:r>
          </a:p>
          <a:p>
            <a:pPr marL="0" indent="0" algn="just">
              <a:buNone/>
            </a:pPr>
            <a:endParaRPr lang="en-US" sz="20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If the financial asset in this case is for instance an interest-bearing debt obligation, then the gross proceeds would include any interest accrued between the interest payment dates. </a:t>
            </a:r>
          </a:p>
          <a:p>
            <a:pPr marL="0" indent="0" algn="just">
              <a:buNone/>
            </a:pPr>
            <a:endPar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59549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3CD0-E1E2-6DE6-B0D8-CD3BB4AFCD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E563FB8-DD57-C249-F74D-7CA3967B6ACD}"/>
              </a:ext>
            </a:extLst>
          </p:cNvPr>
          <p:cNvGrpSpPr/>
          <p:nvPr/>
        </p:nvGrpSpPr>
        <p:grpSpPr>
          <a:xfrm>
            <a:off x="-361506" y="-185845"/>
            <a:ext cx="18813738" cy="11094850"/>
            <a:chOff x="-29956" y="-1"/>
            <a:chExt cx="6731424" cy="3752726"/>
          </a:xfrm>
        </p:grpSpPr>
        <p:sp>
          <p:nvSpPr>
            <p:cNvPr id="3" name="Freeform 3">
              <a:extLst>
                <a:ext uri="{FF2B5EF4-FFF2-40B4-BE49-F238E27FC236}">
                  <a16:creationId xmlns:a16="http://schemas.microsoft.com/office/drawing/2014/main" id="{B581C410-921A-D0B2-2D88-E457EE8D13D8}"/>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a:extLst>
              <a:ext uri="{FF2B5EF4-FFF2-40B4-BE49-F238E27FC236}">
                <a16:creationId xmlns:a16="http://schemas.microsoft.com/office/drawing/2014/main" id="{EA5D0D81-2227-8A90-9E37-BD13EED5E361}"/>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6BECBFB8-3B6D-975A-F09B-EC57AE1E29B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5E71F8DF-85C0-DA92-3B6D-11A1B05F4138}"/>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2DDAD60E-5D9A-46E7-C9F4-17B922651231}"/>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074C73A9-D9AF-09E8-A6A8-89B67FDCC25A}"/>
              </a:ext>
            </a:extLst>
          </p:cNvPr>
          <p:cNvSpPr/>
          <p:nvPr/>
        </p:nvSpPr>
        <p:spPr>
          <a:xfrm>
            <a:off x="0" y="288890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CBB61480-E76D-0ABC-AC58-ED9C78D09D8C}"/>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5947D5C3-C7F6-D132-D958-C61FDBD8A747}"/>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F678343E-8C73-A6CF-EF60-5AB11BA6FF45}"/>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 Question</a:t>
            </a:r>
            <a:endParaRPr lang="en-US" sz="6600" dirty="0">
              <a:solidFill>
                <a:srgbClr val="FFFFFF"/>
              </a:solidFill>
              <a:latin typeface="League Spartan"/>
            </a:endParaRPr>
          </a:p>
        </p:txBody>
      </p:sp>
      <p:sp>
        <p:nvSpPr>
          <p:cNvPr id="10" name="TextBox 9">
            <a:extLst>
              <a:ext uri="{FF2B5EF4-FFF2-40B4-BE49-F238E27FC236}">
                <a16:creationId xmlns:a16="http://schemas.microsoft.com/office/drawing/2014/main" id="{9F2F969A-BBCD-BEAF-9121-CA8754C90634}"/>
              </a:ext>
            </a:extLst>
          </p:cNvPr>
          <p:cNvSpPr txBox="1"/>
          <p:nvPr/>
        </p:nvSpPr>
        <p:spPr>
          <a:xfrm>
            <a:off x="128016" y="3049232"/>
            <a:ext cx="17775935" cy="8082405"/>
          </a:xfrm>
          <a:prstGeom prst="rect">
            <a:avLst/>
          </a:prstGeom>
          <a:noFill/>
        </p:spPr>
        <p:txBody>
          <a:bodyPr wrap="square">
            <a:spAutoFit/>
          </a:bodyPr>
          <a:lstStyle/>
          <a:p>
            <a:pPr marL="0" marR="0" indent="0" algn="just">
              <a:lnSpc>
                <a:spcPct val="105000"/>
              </a:lnSpc>
              <a:spcBef>
                <a:spcPts val="0"/>
              </a:spcBef>
              <a:spcAft>
                <a:spcPts val="800"/>
              </a:spcAf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Question:</a:t>
            </a:r>
          </a:p>
          <a:p>
            <a:pPr marL="0" marR="0" indent="0" algn="just">
              <a:spcBef>
                <a:spcPts val="0"/>
              </a:spcBef>
              <a:buNone/>
            </a:pPr>
            <a:endParaRPr lang="en-US" sz="24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marR="0" indent="0" algn="just">
              <a:lnSpc>
                <a:spcPct val="105000"/>
              </a:lnSpc>
              <a:spcBef>
                <a:spcPts val="0"/>
              </a:spcBef>
              <a:spcAft>
                <a:spcPts val="800"/>
              </a:spcAf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any investor mentioned NA in the TIN section </a:t>
            </a: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of the</a:t>
            </a: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 self-certification form and provided an explanation along with it, in this case we are filing the respective investor marking NA in TIN section. However, we have received filing corrections for the reporting year 2024 for the said investor from authority. Could you please let us know how we should report those investors to avoid any such corrections? </a:t>
            </a:r>
          </a:p>
          <a:p>
            <a:pPr marL="0" marR="0" indent="0" algn="just">
              <a:lnSpc>
                <a:spcPct val="105000"/>
              </a:lnSpc>
              <a:spcBef>
                <a:spcPts val="0"/>
              </a:spcBef>
              <a:spcAft>
                <a:spcPts val="800"/>
              </a:spcAft>
              <a:buNone/>
            </a:pPr>
            <a:endParaRPr lang="en-US" sz="20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indent="0" algn="just">
              <a:lnSpc>
                <a:spcPct val="105000"/>
              </a:lnSpc>
              <a:spcBef>
                <a:spcPts val="0"/>
              </a:spcBef>
              <a:spcAft>
                <a:spcPts val="800"/>
              </a:spcAf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Response:</a:t>
            </a:r>
          </a:p>
          <a:p>
            <a:pPr marL="0" marR="0" indent="0" algn="just">
              <a:lnSpc>
                <a:spcPct val="105000"/>
              </a:lnSpc>
              <a:spcBef>
                <a:spcPts val="0"/>
              </a:spcBef>
              <a:spcAft>
                <a:spcPts val="800"/>
              </a:spcAft>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the investor has a reason for not including the TIN in the self-certification form and this is reported to the ITA, a simple response confirming that a TIN does not exist would be acceptable.</a:t>
            </a:r>
          </a:p>
          <a:p>
            <a:pPr marL="0" marR="0" indent="0" algn="just">
              <a:spcBef>
                <a:spcPts val="0"/>
              </a:spcBef>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indent="0" algn="just">
              <a:lnSpc>
                <a:spcPct val="105000"/>
              </a:lnSpc>
              <a:spcBef>
                <a:spcPts val="0"/>
              </a:spcBef>
              <a:spcAft>
                <a:spcPts val="800"/>
              </a:spcAft>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55929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49F1-A590-2693-41A8-E911841B61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595116-1F02-86E6-938F-FB702BB77F8D}"/>
              </a:ext>
            </a:extLst>
          </p:cNvPr>
          <p:cNvGrpSpPr/>
          <p:nvPr/>
        </p:nvGrpSpPr>
        <p:grpSpPr>
          <a:xfrm>
            <a:off x="1" y="-3"/>
            <a:ext cx="18517538" cy="10287003"/>
            <a:chOff x="-29956" y="-1"/>
            <a:chExt cx="6731424" cy="3752726"/>
          </a:xfrm>
        </p:grpSpPr>
        <p:sp>
          <p:nvSpPr>
            <p:cNvPr id="3" name="Freeform 3">
              <a:extLst>
                <a:ext uri="{FF2B5EF4-FFF2-40B4-BE49-F238E27FC236}">
                  <a16:creationId xmlns:a16="http://schemas.microsoft.com/office/drawing/2014/main" id="{8FDF69F5-9BBE-FB4E-5E3F-989709B9DB72}"/>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a:extLst>
              <a:ext uri="{FF2B5EF4-FFF2-40B4-BE49-F238E27FC236}">
                <a16:creationId xmlns:a16="http://schemas.microsoft.com/office/drawing/2014/main" id="{9DF8C394-335C-F998-408D-7415ED506A78}"/>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A206A054-8EC4-0E78-3D8F-AD1FFD2CB3D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63C87944-0068-A0ED-6510-3E422297B233}"/>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DA3427AA-C613-4084-21C9-CBB1B5B36775}"/>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AD420E72-9C6B-E98D-E013-BE846EF24427}"/>
              </a:ext>
            </a:extLst>
          </p:cNvPr>
          <p:cNvSpPr/>
          <p:nvPr/>
        </p:nvSpPr>
        <p:spPr>
          <a:xfrm>
            <a:off x="147422"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8DFEF93-B975-EE84-D8F3-D166C394CB3F}"/>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4D596FDD-7C23-BAB1-88D5-012140C5739D}"/>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8A30BDF8-2C3D-FC02-1BE3-9C4A27F1C1BD}"/>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Reporting Question</a:t>
            </a:r>
            <a:endParaRPr lang="en-US" sz="6600" dirty="0">
              <a:solidFill>
                <a:srgbClr val="FFFFFF"/>
              </a:solidFill>
              <a:latin typeface="League Spartan"/>
            </a:endParaRPr>
          </a:p>
        </p:txBody>
      </p:sp>
      <p:sp>
        <p:nvSpPr>
          <p:cNvPr id="10" name="TextBox 9">
            <a:extLst>
              <a:ext uri="{FF2B5EF4-FFF2-40B4-BE49-F238E27FC236}">
                <a16:creationId xmlns:a16="http://schemas.microsoft.com/office/drawing/2014/main" id="{7E079883-8D82-2E61-A528-4AB9786564D0}"/>
              </a:ext>
            </a:extLst>
          </p:cNvPr>
          <p:cNvSpPr txBox="1"/>
          <p:nvPr/>
        </p:nvSpPr>
        <p:spPr>
          <a:xfrm>
            <a:off x="691665" y="3884426"/>
            <a:ext cx="17008197" cy="5198539"/>
          </a:xfrm>
          <a:prstGeom prst="rect">
            <a:avLst/>
          </a:prstGeom>
          <a:noFill/>
        </p:spPr>
        <p:txBody>
          <a:bodyPr wrap="square">
            <a:spAutoFit/>
          </a:bodyPr>
          <a:lstStyle/>
          <a:p>
            <a:pPr marL="0" marR="0" indent="0" algn="just">
              <a:lnSpc>
                <a:spcPct val="105000"/>
              </a:lnSpc>
              <a:spcBef>
                <a:spcPts val="0"/>
              </a:spcBef>
              <a:spcAft>
                <a:spcPts val="800"/>
              </a:spcAft>
              <a:buNone/>
            </a:pPr>
            <a:r>
              <a:rPr lang="en-US" sz="3600" b="1" i="1" kern="100" dirty="0">
                <a:solidFill>
                  <a:schemeClr val="bg1"/>
                </a:solidFill>
                <a:latin typeface="Lato" panose="020F0502020204030203" pitchFamily="34" charset="0"/>
                <a:ea typeface="Lato" panose="020F0502020204030203" pitchFamily="34" charset="0"/>
                <a:cs typeface="Lato" panose="020F0502020204030203" pitchFamily="34" charset="0"/>
              </a:rPr>
              <a:t>Response cont’d.:</a:t>
            </a:r>
          </a:p>
          <a:p>
            <a:pPr marL="0" marR="0" indent="0" algn="just">
              <a:lnSpc>
                <a:spcPct val="105000"/>
              </a:lnSpc>
              <a:spcBef>
                <a:spcPts val="0"/>
              </a:spcBef>
              <a:spcAft>
                <a:spcPts val="800"/>
              </a:spcAft>
              <a:buNone/>
            </a:pPr>
            <a:endPar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marR="0" indent="0" algn="just">
              <a:spcBef>
                <a:spcPts val="0"/>
              </a:spcBef>
              <a:buNone/>
            </a:pPr>
            <a:r>
              <a:rPr lang="en-US" sz="36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It should be noted that TINs are mandatory, and the ITA does not have the information that the RFI has, so where we do not see a TIN reported we will make an enquiry of the RFI. Where we have made an enquiry and the reportable account is reported again next year, you should not receive a follow-up enquiry as we have noted your response in our records. </a:t>
            </a:r>
          </a:p>
          <a:p>
            <a:pPr marL="0" marR="0" indent="0" algn="just">
              <a:spcBef>
                <a:spcPts val="0"/>
              </a:spcBef>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indent="0" algn="just">
              <a:lnSpc>
                <a:spcPct val="105000"/>
              </a:lnSpc>
              <a:spcBef>
                <a:spcPts val="0"/>
              </a:spcBef>
              <a:spcAft>
                <a:spcPts val="800"/>
              </a:spcAft>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0122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706582" y="3588241"/>
            <a:ext cx="9221200" cy="1771737"/>
          </a:xfrm>
          <a:prstGeom prst="rect">
            <a:avLst/>
          </a:prstGeom>
        </p:spPr>
        <p:txBody>
          <a:bodyPr lIns="0" tIns="0" rIns="0" bIns="0" rtlCol="0" anchor="t">
            <a:spAutoFit/>
          </a:bodyPr>
          <a:lstStyle/>
          <a:p>
            <a:pPr>
              <a:lnSpc>
                <a:spcPts val="14507"/>
              </a:lnSpc>
            </a:pPr>
            <a:r>
              <a:rPr lang="en-US" sz="10362" dirty="0">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2" name="Group 12"/>
          <p:cNvGrpSpPr>
            <a:grpSpLocks noChangeAspect="1"/>
          </p:cNvGrpSpPr>
          <p:nvPr/>
        </p:nvGrpSpPr>
        <p:grpSpPr>
          <a:xfrm>
            <a:off x="11682534" y="334446"/>
            <a:ext cx="5898884" cy="589886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3880" t="-4736" r="-14777" b="-41465"/>
              </a:stretch>
            </a:blipFill>
          </p:spPr>
          <p:txBody>
            <a:bodyPr/>
            <a:lstStyle/>
            <a:p>
              <a:endParaRPr lang="en-US"/>
            </a:p>
          </p:txBody>
        </p:sp>
      </p:grpSp>
      <p:sp>
        <p:nvSpPr>
          <p:cNvPr id="14" name="TextBox 14"/>
          <p:cNvSpPr txBox="1"/>
          <p:nvPr/>
        </p:nvSpPr>
        <p:spPr>
          <a:xfrm>
            <a:off x="0" y="809511"/>
            <a:ext cx="9244424" cy="525785"/>
          </a:xfrm>
          <a:prstGeom prst="rect">
            <a:avLst/>
          </a:prstGeom>
        </p:spPr>
        <p:txBody>
          <a:bodyPr lIns="0" tIns="0" rIns="0" bIns="0" rtlCol="0" anchor="t">
            <a:spAutoFit/>
          </a:bodyPr>
          <a:lstStyle/>
          <a:p>
            <a:pPr algn="ctr">
              <a:lnSpc>
                <a:spcPts val="4142"/>
              </a:lnSpc>
            </a:pPr>
            <a:r>
              <a:rPr lang="en-US" sz="3800">
                <a:solidFill>
                  <a:srgbClr val="FFFFFF"/>
                </a:solidFill>
                <a:latin typeface="Lato"/>
              </a:rPr>
              <a:t>INTERNATIONAL TAX AUTHORITY</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a:solidFill>
                  <a:srgbClr val="FFFFFF"/>
                </a:solidFill>
                <a:latin typeface="Lato"/>
              </a:rPr>
              <a:t>1-284-394-4415</a:t>
            </a:r>
          </a:p>
        </p:txBody>
      </p:sp>
      <p:sp>
        <p:nvSpPr>
          <p:cNvPr id="29" name="AutoShape 7">
            <a:extLst>
              <a:ext uri="{FF2B5EF4-FFF2-40B4-BE49-F238E27FC236}">
                <a16:creationId xmlns:a16="http://schemas.microsoft.com/office/drawing/2014/main" id="{F5039244-739A-577F-44F7-7687DA90D2EB}"/>
              </a:ext>
            </a:extLst>
          </p:cNvPr>
          <p:cNvSpPr/>
          <p:nvPr/>
        </p:nvSpPr>
        <p:spPr>
          <a:xfrm>
            <a:off x="827502" y="1318042"/>
            <a:ext cx="7605164" cy="0"/>
          </a:xfrm>
          <a:prstGeom prst="line">
            <a:avLst/>
          </a:prstGeom>
          <a:ln w="47625" cap="flat">
            <a:solidFill>
              <a:srgbClr val="FBFBFC"/>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9855d8076a30dee4814a789291636c3b">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88c84cec5eb6f601c14228b45777e2e8"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f4782d-7c78-4775-81aa-e2dcdc820462}"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F5E4A4-B35E-4F10-AA1C-B615353354B4}">
  <ds:schemaRef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458a73f0-be2f-4709-b71d-dcd1b4f97f17"/>
    <ds:schemaRef ds:uri="http://schemas.microsoft.com/office/infopath/2007/PartnerControls"/>
    <ds:schemaRef ds:uri="08ac10b7-eaa9-4033-98fd-f143b60a018a"/>
    <ds:schemaRef ds:uri="http://purl.org/dc/terms/"/>
  </ds:schemaRefs>
</ds:datastoreItem>
</file>

<file path=customXml/itemProps2.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3.xml><?xml version="1.0" encoding="utf-8"?>
<ds:datastoreItem xmlns:ds="http://schemas.openxmlformats.org/officeDocument/2006/customXml" ds:itemID="{04A6B331-EAF8-44E0-BB16-7C1DB1D3C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8a73f0-be2f-4709-b71d-dcd1b4f97f17"/>
    <ds:schemaRef ds:uri="08ac10b7-eaa9-4033-98fd-f143b60a0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2936</TotalTime>
  <Words>842</Words>
  <Application>Microsoft Office PowerPoint</Application>
  <PresentationFormat>Custom</PresentationFormat>
  <Paragraphs>92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lastModifiedBy>Tashia Chinnery</cp:lastModifiedBy>
  <cp:revision>82</cp:revision>
  <cp:lastPrinted>2024-02-28T13:08:02Z</cp:lastPrinted>
  <dcterms:created xsi:type="dcterms:W3CDTF">2006-08-16T00:00:00Z</dcterms:created>
  <dcterms:modified xsi:type="dcterms:W3CDTF">2024-11-27T15:42:52Z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