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80" r:id="rId6"/>
    <p:sldId id="307" r:id="rId7"/>
    <p:sldId id="309" r:id="rId8"/>
    <p:sldId id="310" r:id="rId9"/>
    <p:sldId id="312" r:id="rId10"/>
    <p:sldId id="305" r:id="rId11"/>
    <p:sldId id="313" r:id="rId12"/>
    <p:sldId id="315" r:id="rId13"/>
    <p:sldId id="314" r:id="rId14"/>
    <p:sldId id="316" r:id="rId15"/>
    <p:sldId id="278" r:id="rId16"/>
  </p:sldIdLst>
  <p:sldSz cx="18288000" cy="10287000"/>
  <p:notesSz cx="6858000" cy="9144000"/>
  <p:embeddedFontLst>
    <p:embeddedFont>
      <p:font typeface="Arimo" panose="020B0604020202020204" charset="0"/>
      <p:regular r:id="rId18"/>
    </p:embeddedFont>
    <p:embeddedFont>
      <p:font typeface="Blinker" panose="020B0604020202020204" charset="0"/>
      <p:regular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League Spartan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67" autoAdjust="0"/>
  </p:normalViewPr>
  <p:slideViewPr>
    <p:cSldViewPr snapToGrid="0">
      <p:cViewPr>
        <p:scale>
          <a:sx n="50" d="100"/>
          <a:sy n="50" d="100"/>
        </p:scale>
        <p:origin x="228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shma Martin" userId="475a448f-b702-441a-9bae-21abea80ee34" providerId="ADAL" clId="{9E2C0981-ECA3-4181-8BAB-987980A01A3B}"/>
    <pc:docChg chg="modSld">
      <pc:chgData name="Kishma Martin" userId="475a448f-b702-441a-9bae-21abea80ee34" providerId="ADAL" clId="{9E2C0981-ECA3-4181-8BAB-987980A01A3B}" dt="2024-11-27T14:53:23.381" v="10" actId="6549"/>
      <pc:docMkLst>
        <pc:docMk/>
      </pc:docMkLst>
      <pc:sldChg chg="modNotesTx">
        <pc:chgData name="Kishma Martin" userId="475a448f-b702-441a-9bae-21abea80ee34" providerId="ADAL" clId="{9E2C0981-ECA3-4181-8BAB-987980A01A3B}" dt="2024-11-27T14:52:22.211" v="0" actId="6549"/>
        <pc:sldMkLst>
          <pc:docMk/>
          <pc:sldMk cId="0" sldId="256"/>
        </pc:sldMkLst>
      </pc:sldChg>
      <pc:sldChg chg="modNotesTx">
        <pc:chgData name="Kishma Martin" userId="475a448f-b702-441a-9bae-21abea80ee34" providerId="ADAL" clId="{9E2C0981-ECA3-4181-8BAB-987980A01A3B}" dt="2024-11-27T14:53:23.381" v="10" actId="6549"/>
        <pc:sldMkLst>
          <pc:docMk/>
          <pc:sldMk cId="0" sldId="278"/>
        </pc:sldMkLst>
      </pc:sldChg>
      <pc:sldChg chg="modNotesTx">
        <pc:chgData name="Kishma Martin" userId="475a448f-b702-441a-9bae-21abea80ee34" providerId="ADAL" clId="{9E2C0981-ECA3-4181-8BAB-987980A01A3B}" dt="2024-11-27T14:52:27.065" v="1" actId="6549"/>
        <pc:sldMkLst>
          <pc:docMk/>
          <pc:sldMk cId="3238356795" sldId="280"/>
        </pc:sldMkLst>
      </pc:sldChg>
      <pc:sldChg chg="modNotesTx">
        <pc:chgData name="Kishma Martin" userId="475a448f-b702-441a-9bae-21abea80ee34" providerId="ADAL" clId="{9E2C0981-ECA3-4181-8BAB-987980A01A3B}" dt="2024-11-27T14:52:58.083" v="6" actId="6549"/>
        <pc:sldMkLst>
          <pc:docMk/>
          <pc:sldMk cId="1084873794" sldId="305"/>
        </pc:sldMkLst>
      </pc:sldChg>
      <pc:sldChg chg="modNotesTx">
        <pc:chgData name="Kishma Martin" userId="475a448f-b702-441a-9bae-21abea80ee34" providerId="ADAL" clId="{9E2C0981-ECA3-4181-8BAB-987980A01A3B}" dt="2024-11-27T14:52:32.432" v="2" actId="6549"/>
        <pc:sldMkLst>
          <pc:docMk/>
          <pc:sldMk cId="972156675" sldId="307"/>
        </pc:sldMkLst>
      </pc:sldChg>
      <pc:sldChg chg="modNotesTx">
        <pc:chgData name="Kishma Martin" userId="475a448f-b702-441a-9bae-21abea80ee34" providerId="ADAL" clId="{9E2C0981-ECA3-4181-8BAB-987980A01A3B}" dt="2024-11-27T14:52:38.138" v="3" actId="6549"/>
        <pc:sldMkLst>
          <pc:docMk/>
          <pc:sldMk cId="496949513" sldId="309"/>
        </pc:sldMkLst>
      </pc:sldChg>
      <pc:sldChg chg="modNotesTx">
        <pc:chgData name="Kishma Martin" userId="475a448f-b702-441a-9bae-21abea80ee34" providerId="ADAL" clId="{9E2C0981-ECA3-4181-8BAB-987980A01A3B}" dt="2024-11-27T14:52:44.832" v="4" actId="6549"/>
        <pc:sldMkLst>
          <pc:docMk/>
          <pc:sldMk cId="2206698844" sldId="310"/>
        </pc:sldMkLst>
      </pc:sldChg>
      <pc:sldChg chg="modNotesTx">
        <pc:chgData name="Kishma Martin" userId="475a448f-b702-441a-9bae-21abea80ee34" providerId="ADAL" clId="{9E2C0981-ECA3-4181-8BAB-987980A01A3B}" dt="2024-11-27T14:52:51.398" v="5" actId="6549"/>
        <pc:sldMkLst>
          <pc:docMk/>
          <pc:sldMk cId="1007408090" sldId="312"/>
        </pc:sldMkLst>
      </pc:sldChg>
      <pc:sldChg chg="modNotesTx">
        <pc:chgData name="Kishma Martin" userId="475a448f-b702-441a-9bae-21abea80ee34" providerId="ADAL" clId="{9E2C0981-ECA3-4181-8BAB-987980A01A3B}" dt="2024-11-27T14:53:11.792" v="8" actId="6549"/>
        <pc:sldMkLst>
          <pc:docMk/>
          <pc:sldMk cId="2569027660" sldId="314"/>
        </pc:sldMkLst>
      </pc:sldChg>
      <pc:sldChg chg="modNotesTx">
        <pc:chgData name="Kishma Martin" userId="475a448f-b702-441a-9bae-21abea80ee34" providerId="ADAL" clId="{9E2C0981-ECA3-4181-8BAB-987980A01A3B}" dt="2024-11-27T14:53:06.020" v="7" actId="6549"/>
        <pc:sldMkLst>
          <pc:docMk/>
          <pc:sldMk cId="3198321946" sldId="315"/>
        </pc:sldMkLst>
      </pc:sldChg>
      <pc:sldChg chg="modNotesTx">
        <pc:chgData name="Kishma Martin" userId="475a448f-b702-441a-9bae-21abea80ee34" providerId="ADAL" clId="{9E2C0981-ECA3-4181-8BAB-987980A01A3B}" dt="2024-11-27T14:53:18.547" v="9" actId="6549"/>
        <pc:sldMkLst>
          <pc:docMk/>
          <pc:sldMk cId="777076790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7008A-28B3-4A3C-99DA-C186A5164A81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816FD-096E-48D6-947E-E956FFE7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76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30686-74A0-6C26-7F50-B1081B836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E93FF5-B397-BE3A-5CE7-26308A030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6AC37-345A-A8EB-89D8-8822AEF84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689D1-F347-F26F-A7C7-653CB0D10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8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8495-673A-32AF-2387-6EEAE0ECE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D3BFAE-45E4-EA7E-B677-56D6475FF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28A3A-2FA2-1C29-D2B3-8826129BC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1F841-F544-E3CA-4115-851AFD179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3C642-85C7-BB13-8A63-33AC08C50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47FB94-C3C4-39FA-5237-A8A16A2A79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05E61-8553-AD49-8455-84CEB9743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B6B79-9C46-52A7-6C22-A0A051C38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6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C2BA5-1EB5-D545-D2EC-F675911C7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75E7B-5705-AE92-1A6B-5B88E9FE6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BA46C-6DAC-451C-687B-394B6B3BB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2057-DB22-A771-BB36-AD7B747D9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4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1C193-4740-9731-7C3C-A921A8DEA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DCA383-37FE-AAC4-B0E0-5E0E56BCD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96052-9DB6-7B18-5EB4-935A21436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51F25-74DA-DB8A-24D0-C58B46A0F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5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F327C-FD21-9E9E-76B8-C38D66CD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83CAB-6731-7C49-0649-BDDBF5470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A8669-0345-8D84-67A1-731FBFAB8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11E8B-EC26-B029-B30D-CB7CAAD94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7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DC94E-4A82-F0A3-A6A6-FC48FF5E2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83788-C9A4-941E-E1AE-182FBC68E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1DB004-52D3-C222-E855-545FC392F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70AF8-C8D0-C4F9-2E87-3D2CD4454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D2626-8F8C-A10F-B648-41EEE0EBC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A6C86-097C-35CB-A0CF-5B775ACB4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1EC8E-9BAD-4AE5-CF40-0248A232F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C30F6-D3AA-9685-53BA-CD83810B8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3493A-AAA5-C85D-AF8E-AEE8505C0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5982A3-C218-0119-6F00-699C2F1AB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2C6F1-5852-3AD8-F339-5F0936527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A03C0-E8E6-F085-AAFA-DA7385D43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822695">
            <a:off x="6472428" y="847266"/>
            <a:ext cx="5343144" cy="20268284"/>
            <a:chOff x="0" y="0"/>
            <a:chExt cx="1949193" cy="7393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9193" cy="7393925"/>
            </a:xfrm>
            <a:custGeom>
              <a:avLst/>
              <a:gdLst/>
              <a:ahLst/>
              <a:cxnLst/>
              <a:rect l="l" t="t" r="r" b="b"/>
              <a:pathLst>
                <a:path w="1949193" h="7393925">
                  <a:moveTo>
                    <a:pt x="0" y="0"/>
                  </a:moveTo>
                  <a:lnTo>
                    <a:pt x="1949193" y="0"/>
                  </a:lnTo>
                  <a:lnTo>
                    <a:pt x="1949193" y="7393925"/>
                  </a:lnTo>
                  <a:lnTo>
                    <a:pt x="0" y="7393925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6444498">
            <a:off x="10684509" y="2607810"/>
            <a:ext cx="3634503" cy="15359497"/>
            <a:chOff x="0" y="0"/>
            <a:chExt cx="1325877" cy="63704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5877" cy="6370453"/>
            </a:xfrm>
            <a:custGeom>
              <a:avLst/>
              <a:gdLst/>
              <a:ahLst/>
              <a:cxnLst/>
              <a:rect l="l" t="t" r="r" b="b"/>
              <a:pathLst>
                <a:path w="1325877" h="6370453">
                  <a:moveTo>
                    <a:pt x="0" y="0"/>
                  </a:moveTo>
                  <a:lnTo>
                    <a:pt x="1325877" y="0"/>
                  </a:lnTo>
                  <a:lnTo>
                    <a:pt x="1325877" y="6370453"/>
                  </a:lnTo>
                  <a:lnTo>
                    <a:pt x="0" y="6370453"/>
                  </a:lnTo>
                  <a:close/>
                </a:path>
              </a:pathLst>
            </a:custGeom>
            <a:solidFill>
              <a:srgbClr val="F6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14131" y="183664"/>
            <a:ext cx="6903443" cy="6903415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198471" y="351861"/>
            <a:ext cx="10613482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24482" y="1995534"/>
            <a:ext cx="10085294" cy="2519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6000" u="sng" dirty="0">
                <a:solidFill>
                  <a:srgbClr val="FFFFFF"/>
                </a:solidFill>
                <a:latin typeface="League Spartan"/>
              </a:rPr>
              <a:t>Common Reporting Standard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49000" y="9037350"/>
            <a:ext cx="10613482" cy="65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Lato"/>
              </a:rPr>
              <a:t>	</a:t>
            </a:r>
            <a:endParaRPr lang="en-US" sz="3999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04C3A2EB-D9EA-46CB-586A-37204405889F}"/>
              </a:ext>
            </a:extLst>
          </p:cNvPr>
          <p:cNvSpPr txBox="1"/>
          <p:nvPr/>
        </p:nvSpPr>
        <p:spPr>
          <a:xfrm>
            <a:off x="7624482" y="4712184"/>
            <a:ext cx="10201469" cy="3866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5500" dirty="0">
                <a:solidFill>
                  <a:srgbClr val="FFFFFF"/>
                </a:solidFill>
                <a:latin typeface="League Spartan"/>
              </a:rPr>
              <a:t>Compliance Overview</a:t>
            </a: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3800" dirty="0">
                <a:solidFill>
                  <a:srgbClr val="FFFFFF"/>
                </a:solidFill>
                <a:latin typeface="League Spartan"/>
              </a:rPr>
              <a:t>Risk Assessments</a:t>
            </a: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3800" dirty="0">
                <a:solidFill>
                  <a:srgbClr val="FFFFFF"/>
                </a:solidFill>
                <a:latin typeface="League Spartan"/>
              </a:rPr>
              <a:t>New CRS forms</a:t>
            </a: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3800" dirty="0">
                <a:solidFill>
                  <a:srgbClr val="FFFFFF"/>
                </a:solidFill>
                <a:latin typeface="League Spartan"/>
              </a:rPr>
              <a:t>Review of Missing Information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1F142-BFFC-5DB0-E810-75AF01062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9C144E4-DCA3-F520-0223-010FCAE159F1}"/>
              </a:ext>
            </a:extLst>
          </p:cNvPr>
          <p:cNvGrpSpPr/>
          <p:nvPr/>
        </p:nvGrpSpPr>
        <p:grpSpPr>
          <a:xfrm>
            <a:off x="-164231" y="0"/>
            <a:ext cx="18452231" cy="10287000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97DE9E-351A-B6E0-6F2E-6AB9FD939B19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28086E0-8F55-655D-268F-7B5EC2DE0C4B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DD8244A-532F-0B37-0CA5-82ABF2FBCADF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8377361-CB46-C3B5-14AC-D86337F31943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0906BB6-1C6D-8858-CF9C-0127E009A63A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3B24DA4B-78C4-CF92-D8A4-0D5A5C61DC22}"/>
              </a:ext>
            </a:extLst>
          </p:cNvPr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5095DE4-DAB9-1FC0-CA7C-E18CA0FDA696}"/>
              </a:ext>
            </a:extLst>
          </p:cNvPr>
          <p:cNvSpPr txBox="1"/>
          <p:nvPr/>
        </p:nvSpPr>
        <p:spPr>
          <a:xfrm>
            <a:off x="3125246" y="1578308"/>
            <a:ext cx="14195503" cy="132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5"/>
              </a:lnSpc>
            </a:pPr>
            <a:r>
              <a:rPr lang="en-US" sz="7200" dirty="0">
                <a:solidFill>
                  <a:srgbClr val="FFFFFF"/>
                </a:solidFill>
                <a:latin typeface="League Spartan"/>
              </a:rPr>
              <a:t>Common Reporting Standard</a:t>
            </a:r>
            <a:endParaRPr lang="en-US" sz="6600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14FE58-52FC-9555-3676-8417374CCE45}"/>
              </a:ext>
            </a:extLst>
          </p:cNvPr>
          <p:cNvSpPr txBox="1"/>
          <p:nvPr/>
        </p:nvSpPr>
        <p:spPr>
          <a:xfrm>
            <a:off x="1065322" y="3184103"/>
            <a:ext cx="15993124" cy="620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400" dirty="0">
                <a:solidFill>
                  <a:srgbClr val="FFFFFF"/>
                </a:solidFill>
                <a:latin typeface="Lato"/>
              </a:rPr>
              <a:t>		</a:t>
            </a:r>
            <a:r>
              <a:rPr lang="en-US" sz="4400" u="sng" dirty="0">
                <a:solidFill>
                  <a:srgbClr val="FFFFFF"/>
                </a:solidFill>
                <a:latin typeface="Lato"/>
              </a:rPr>
              <a:t>Review of missing information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algn="just">
              <a:lnSpc>
                <a:spcPts val="4859"/>
              </a:lnSpc>
            </a:pPr>
            <a:r>
              <a:rPr lang="en-US" sz="3000" dirty="0">
                <a:solidFill>
                  <a:srgbClr val="FFFFFF"/>
                </a:solidFill>
                <a:latin typeface="Lato"/>
              </a:rPr>
              <a:t>FIs are reminded that the following information must be included or updated (as appropriate) within the BVIFARS portal for each reportable account:</a:t>
            </a:r>
          </a:p>
          <a:p>
            <a:pPr marL="571500" indent="-571500" algn="just">
              <a:lnSpc>
                <a:spcPts val="4859"/>
              </a:lnSpc>
              <a:buFontTx/>
              <a:buChar char="-"/>
            </a:pPr>
            <a:r>
              <a:rPr lang="en-US" sz="3000" dirty="0">
                <a:solidFill>
                  <a:srgbClr val="FFFFFF"/>
                </a:solidFill>
                <a:latin typeface="Lato"/>
              </a:rPr>
              <a:t>Name</a:t>
            </a:r>
          </a:p>
          <a:p>
            <a:pPr marL="571500" indent="-571500" algn="just">
              <a:lnSpc>
                <a:spcPts val="4859"/>
              </a:lnSpc>
              <a:buFontTx/>
              <a:buChar char="-"/>
            </a:pPr>
            <a:r>
              <a:rPr lang="en-US" sz="3000" dirty="0">
                <a:solidFill>
                  <a:srgbClr val="FFFFFF"/>
                </a:solidFill>
                <a:latin typeface="Lato"/>
              </a:rPr>
              <a:t>Date of birth</a:t>
            </a:r>
          </a:p>
          <a:p>
            <a:pPr marL="571500" indent="-571500" algn="just">
              <a:lnSpc>
                <a:spcPts val="4859"/>
              </a:lnSpc>
              <a:buFontTx/>
              <a:buChar char="-"/>
            </a:pPr>
            <a:r>
              <a:rPr lang="en-US" sz="3000" dirty="0">
                <a:solidFill>
                  <a:srgbClr val="FFFFFF"/>
                </a:solidFill>
                <a:latin typeface="Lato"/>
              </a:rPr>
              <a:t>Address</a:t>
            </a:r>
          </a:p>
          <a:p>
            <a:pPr marL="571500" indent="-571500" algn="just">
              <a:lnSpc>
                <a:spcPts val="4859"/>
              </a:lnSpc>
              <a:buFontTx/>
              <a:buChar char="-"/>
            </a:pPr>
            <a:r>
              <a:rPr lang="en-US" sz="3000" dirty="0">
                <a:solidFill>
                  <a:srgbClr val="FFFFFF"/>
                </a:solidFill>
                <a:latin typeface="Lato"/>
              </a:rPr>
              <a:t>Tax Identification Number (important to include once it is available)</a:t>
            </a:r>
          </a:p>
          <a:p>
            <a:pPr marL="571500" indent="-571500" algn="just">
              <a:lnSpc>
                <a:spcPts val="4859"/>
              </a:lnSpc>
              <a:buFontTx/>
              <a:buChar char="-"/>
            </a:pPr>
            <a:r>
              <a:rPr lang="en-US" sz="3000" dirty="0">
                <a:solidFill>
                  <a:srgbClr val="FFFFFF"/>
                </a:solidFill>
                <a:latin typeface="Lato"/>
              </a:rPr>
              <a:t>Jurisdiction/s of tax residence</a:t>
            </a:r>
          </a:p>
          <a:p>
            <a:pPr marL="571500" indent="-571500" algn="just">
              <a:lnSpc>
                <a:spcPts val="4859"/>
              </a:lnSpc>
              <a:buFontTx/>
              <a:buChar char="-"/>
            </a:pPr>
            <a:r>
              <a:rPr lang="en-US" sz="3000" dirty="0">
                <a:solidFill>
                  <a:srgbClr val="FFFFFF"/>
                </a:solidFill>
                <a:latin typeface="Lato"/>
              </a:rPr>
              <a:t>Account balance or value as at the end of the relevant calendar year or closure of account</a:t>
            </a:r>
          </a:p>
        </p:txBody>
      </p:sp>
    </p:spTree>
    <p:extLst>
      <p:ext uri="{BB962C8B-B14F-4D97-AF65-F5344CB8AC3E}">
        <p14:creationId xmlns:p14="http://schemas.microsoft.com/office/powerpoint/2010/main" val="256902766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4F306-023B-45E3-DA2C-A2330AC26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2A983F4-C8B3-256C-1530-373DC41DD5EE}"/>
              </a:ext>
            </a:extLst>
          </p:cNvPr>
          <p:cNvGrpSpPr/>
          <p:nvPr/>
        </p:nvGrpSpPr>
        <p:grpSpPr>
          <a:xfrm>
            <a:off x="-164231" y="0"/>
            <a:ext cx="18452231" cy="10287000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BFAB4D1-4307-0A65-1EC2-A65E38EA7C1A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83B3E87-305D-E2A4-278B-CEF0620CD14B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498564E-15FE-3DF6-1F74-1A66DC7E6C2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B8962A54-EF4C-1F09-CD55-ECAC95674DBC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B72A2A90-CCDF-3F36-381C-DC1B17B970EE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DA8E8E71-2F47-37AE-11B5-C1E8C437E73E}"/>
              </a:ext>
            </a:extLst>
          </p:cNvPr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A36A833-D620-6692-3A84-2E22318F068B}"/>
              </a:ext>
            </a:extLst>
          </p:cNvPr>
          <p:cNvSpPr txBox="1"/>
          <p:nvPr/>
        </p:nvSpPr>
        <p:spPr>
          <a:xfrm>
            <a:off x="3125246" y="1578308"/>
            <a:ext cx="14195503" cy="132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5"/>
              </a:lnSpc>
            </a:pPr>
            <a:r>
              <a:rPr lang="en-US" sz="7200" dirty="0">
                <a:solidFill>
                  <a:srgbClr val="FFFFFF"/>
                </a:solidFill>
                <a:latin typeface="League Spartan"/>
              </a:rPr>
              <a:t>Common Reporting Standard</a:t>
            </a:r>
            <a:endParaRPr lang="en-US" sz="6600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F1FC-6B9B-6614-566F-6D540E5323AC}"/>
              </a:ext>
            </a:extLst>
          </p:cNvPr>
          <p:cNvSpPr txBox="1"/>
          <p:nvPr/>
        </p:nvSpPr>
        <p:spPr>
          <a:xfrm>
            <a:off x="1065322" y="3184103"/>
            <a:ext cx="15993124" cy="495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400" dirty="0">
                <a:solidFill>
                  <a:srgbClr val="FFFFFF"/>
                </a:solidFill>
                <a:latin typeface="Lato"/>
              </a:rPr>
              <a:t>		</a:t>
            </a:r>
            <a:r>
              <a:rPr lang="en-US" sz="4400" u="sng" dirty="0">
                <a:solidFill>
                  <a:srgbClr val="FFFFFF"/>
                </a:solidFill>
                <a:latin typeface="Lato"/>
              </a:rPr>
              <a:t>Important!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r>
              <a:rPr lang="en-US" sz="3400" dirty="0">
                <a:solidFill>
                  <a:srgbClr val="FFFFFF"/>
                </a:solidFill>
                <a:latin typeface="Lato"/>
              </a:rPr>
              <a:t>Nudge Letters:</a:t>
            </a:r>
          </a:p>
          <a:p>
            <a:pPr algn="just">
              <a:lnSpc>
                <a:spcPts val="4859"/>
              </a:lnSpc>
            </a:pPr>
            <a:endParaRPr lang="en-US" sz="3400" dirty="0">
              <a:solidFill>
                <a:srgbClr val="FFFFFF"/>
              </a:solidFill>
              <a:latin typeface="Lato"/>
            </a:endParaRPr>
          </a:p>
          <a:p>
            <a:pPr marL="1371600" lvl="2" indent="-457200" algn="just">
              <a:lnSpc>
                <a:spcPts val="4859"/>
              </a:lnSpc>
              <a:buFontTx/>
              <a:buChar char="-"/>
            </a:pPr>
            <a:r>
              <a:rPr lang="en-US" sz="3400" dirty="0">
                <a:solidFill>
                  <a:srgbClr val="FFFFFF"/>
                </a:solidFill>
                <a:latin typeface="Lato"/>
              </a:rPr>
              <a:t>Classification (are you properly classified)?</a:t>
            </a:r>
          </a:p>
          <a:p>
            <a:pPr lvl="2" algn="just">
              <a:lnSpc>
                <a:spcPts val="4859"/>
              </a:lnSpc>
            </a:pPr>
            <a:endParaRPr lang="en-US" sz="3400" dirty="0">
              <a:solidFill>
                <a:srgbClr val="FFFFFF"/>
              </a:solidFill>
              <a:latin typeface="Lato"/>
            </a:endParaRPr>
          </a:p>
          <a:p>
            <a:pPr marL="1371600" lvl="2" indent="-457200" algn="just">
              <a:lnSpc>
                <a:spcPts val="4859"/>
              </a:lnSpc>
              <a:buFontTx/>
              <a:buChar char="-"/>
            </a:pPr>
            <a:r>
              <a:rPr lang="en-US" sz="3400" dirty="0">
                <a:solidFill>
                  <a:srgbClr val="FFFFFF"/>
                </a:solidFill>
                <a:latin typeface="Lato"/>
              </a:rPr>
              <a:t>Are you a Financial Institution (Reporting/Non-Reporting)? </a:t>
            </a:r>
          </a:p>
        </p:txBody>
      </p:sp>
    </p:spTree>
    <p:extLst>
      <p:ext uri="{BB962C8B-B14F-4D97-AF65-F5344CB8AC3E}">
        <p14:creationId xmlns:p14="http://schemas.microsoft.com/office/powerpoint/2010/main" val="77707679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578" y="-105834"/>
            <a:ext cx="19145155" cy="10893073"/>
            <a:chOff x="0" y="0"/>
            <a:chExt cx="5042345" cy="28689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2345" cy="2868957"/>
            </a:xfrm>
            <a:custGeom>
              <a:avLst/>
              <a:gdLst/>
              <a:ahLst/>
              <a:cxnLst/>
              <a:rect l="l" t="t" r="r" b="b"/>
              <a:pathLst>
                <a:path w="5042345" h="2868957">
                  <a:moveTo>
                    <a:pt x="0" y="0"/>
                  </a:moveTo>
                  <a:lnTo>
                    <a:pt x="5042345" y="0"/>
                  </a:lnTo>
                  <a:lnTo>
                    <a:pt x="5042345" y="2868957"/>
                  </a:lnTo>
                  <a:lnTo>
                    <a:pt x="0" y="2868957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822695">
            <a:off x="6472428" y="847266"/>
            <a:ext cx="5343144" cy="20268284"/>
            <a:chOff x="0" y="0"/>
            <a:chExt cx="1949193" cy="73939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9193" cy="7393925"/>
            </a:xfrm>
            <a:custGeom>
              <a:avLst/>
              <a:gdLst/>
              <a:ahLst/>
              <a:cxnLst/>
              <a:rect l="l" t="t" r="r" b="b"/>
              <a:pathLst>
                <a:path w="1949193" h="7393925">
                  <a:moveTo>
                    <a:pt x="0" y="0"/>
                  </a:moveTo>
                  <a:lnTo>
                    <a:pt x="1949193" y="0"/>
                  </a:lnTo>
                  <a:lnTo>
                    <a:pt x="1949193" y="7393925"/>
                  </a:lnTo>
                  <a:lnTo>
                    <a:pt x="0" y="7393925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582" y="8954389"/>
            <a:ext cx="3470781" cy="607822"/>
            <a:chOff x="0" y="0"/>
            <a:chExt cx="7424171" cy="13001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24172" cy="1300162"/>
            </a:xfrm>
            <a:custGeom>
              <a:avLst/>
              <a:gdLst/>
              <a:ahLst/>
              <a:cxnLst/>
              <a:rect l="l" t="t" r="r" b="b"/>
              <a:pathLst>
                <a:path w="7424172" h="1300162">
                  <a:moveTo>
                    <a:pt x="0" y="0"/>
                  </a:moveTo>
                  <a:lnTo>
                    <a:pt x="0" y="1300162"/>
                  </a:lnTo>
                  <a:lnTo>
                    <a:pt x="7424172" y="1300162"/>
                  </a:lnTo>
                  <a:lnTo>
                    <a:pt x="7424172" y="0"/>
                  </a:lnTo>
                  <a:lnTo>
                    <a:pt x="0" y="0"/>
                  </a:lnTo>
                  <a:close/>
                  <a:moveTo>
                    <a:pt x="7363211" y="1239201"/>
                  </a:moveTo>
                  <a:lnTo>
                    <a:pt x="59690" y="1239201"/>
                  </a:lnTo>
                  <a:lnTo>
                    <a:pt x="59690" y="59690"/>
                  </a:lnTo>
                  <a:lnTo>
                    <a:pt x="7363211" y="59690"/>
                  </a:lnTo>
                  <a:lnTo>
                    <a:pt x="7363211" y="1239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4516" y="9095301"/>
            <a:ext cx="325999" cy="325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06582" y="3588241"/>
            <a:ext cx="9221200" cy="177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07"/>
              </a:lnSpc>
            </a:pPr>
            <a:r>
              <a:rPr lang="en-US" sz="10362">
                <a:solidFill>
                  <a:srgbClr val="FFFFFF"/>
                </a:solidFill>
                <a:latin typeface="League Spartan"/>
              </a:rPr>
              <a:t>THANK YOU!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83475" y="9103321"/>
            <a:ext cx="2625502" cy="31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31"/>
              </a:lnSpc>
            </a:pPr>
            <a:r>
              <a:rPr lang="en-US" sz="1808">
                <a:solidFill>
                  <a:srgbClr val="FFFFFF"/>
                </a:solidFill>
                <a:latin typeface="Lato"/>
              </a:rPr>
              <a:t>www.bviita.vg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922786" y="335883"/>
            <a:ext cx="5898884" cy="589886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0" y="809511"/>
            <a:ext cx="9244424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2"/>
              </a:lnSpc>
            </a:pPr>
            <a:r>
              <a:rPr lang="en-US" sz="38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grpSp>
        <p:nvGrpSpPr>
          <p:cNvPr id="15" name="Group 15"/>
          <p:cNvGrpSpPr/>
          <p:nvPr/>
        </p:nvGrpSpPr>
        <p:grpSpPr>
          <a:xfrm rot="-6444498">
            <a:off x="11687961" y="1241570"/>
            <a:ext cx="3634503" cy="17462735"/>
            <a:chOff x="0" y="0"/>
            <a:chExt cx="1325877" cy="637045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25877" cy="6370453"/>
            </a:xfrm>
            <a:custGeom>
              <a:avLst/>
              <a:gdLst/>
              <a:ahLst/>
              <a:cxnLst/>
              <a:rect l="l" t="t" r="r" b="b"/>
              <a:pathLst>
                <a:path w="1325877" h="6370453">
                  <a:moveTo>
                    <a:pt x="0" y="0"/>
                  </a:moveTo>
                  <a:lnTo>
                    <a:pt x="1325877" y="0"/>
                  </a:lnTo>
                  <a:lnTo>
                    <a:pt x="1325877" y="6370453"/>
                  </a:lnTo>
                  <a:lnTo>
                    <a:pt x="0" y="6370453"/>
                  </a:lnTo>
                  <a:close/>
                </a:path>
              </a:pathLst>
            </a:custGeom>
            <a:solidFill>
              <a:srgbClr val="F6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55021" y="8381187"/>
            <a:ext cx="3470781" cy="607822"/>
            <a:chOff x="0" y="0"/>
            <a:chExt cx="7424171" cy="130016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424172" cy="1300162"/>
            </a:xfrm>
            <a:custGeom>
              <a:avLst/>
              <a:gdLst/>
              <a:ahLst/>
              <a:cxnLst/>
              <a:rect l="l" t="t" r="r" b="b"/>
              <a:pathLst>
                <a:path w="7424172" h="1300162">
                  <a:moveTo>
                    <a:pt x="0" y="0"/>
                  </a:moveTo>
                  <a:lnTo>
                    <a:pt x="0" y="1300162"/>
                  </a:lnTo>
                  <a:lnTo>
                    <a:pt x="7424172" y="1300162"/>
                  </a:lnTo>
                  <a:lnTo>
                    <a:pt x="7424172" y="0"/>
                  </a:lnTo>
                  <a:lnTo>
                    <a:pt x="0" y="0"/>
                  </a:lnTo>
                  <a:close/>
                  <a:moveTo>
                    <a:pt x="7363211" y="1239201"/>
                  </a:moveTo>
                  <a:lnTo>
                    <a:pt x="59690" y="1239201"/>
                  </a:lnTo>
                  <a:lnTo>
                    <a:pt x="59690" y="59690"/>
                  </a:lnTo>
                  <a:lnTo>
                    <a:pt x="7363211" y="59690"/>
                  </a:lnTo>
                  <a:lnTo>
                    <a:pt x="7363211" y="1239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555021" y="9149234"/>
            <a:ext cx="3470781" cy="607822"/>
            <a:chOff x="0" y="0"/>
            <a:chExt cx="7424171" cy="13001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424172" cy="1300162"/>
            </a:xfrm>
            <a:custGeom>
              <a:avLst/>
              <a:gdLst/>
              <a:ahLst/>
              <a:cxnLst/>
              <a:rect l="l" t="t" r="r" b="b"/>
              <a:pathLst>
                <a:path w="7424172" h="1300162">
                  <a:moveTo>
                    <a:pt x="0" y="0"/>
                  </a:moveTo>
                  <a:lnTo>
                    <a:pt x="0" y="1300162"/>
                  </a:lnTo>
                  <a:lnTo>
                    <a:pt x="7424172" y="1300162"/>
                  </a:lnTo>
                  <a:lnTo>
                    <a:pt x="7424172" y="0"/>
                  </a:lnTo>
                  <a:lnTo>
                    <a:pt x="0" y="0"/>
                  </a:lnTo>
                  <a:close/>
                  <a:moveTo>
                    <a:pt x="7363211" y="1239201"/>
                  </a:moveTo>
                  <a:lnTo>
                    <a:pt x="59690" y="1239201"/>
                  </a:lnTo>
                  <a:lnTo>
                    <a:pt x="59690" y="59690"/>
                  </a:lnTo>
                  <a:lnTo>
                    <a:pt x="7363211" y="59690"/>
                  </a:lnTo>
                  <a:lnTo>
                    <a:pt x="7363211" y="1239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33911" y="8473978"/>
            <a:ext cx="324451" cy="3635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33911" y="9290146"/>
            <a:ext cx="414625" cy="325999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4079823" y="8511914"/>
            <a:ext cx="3036738" cy="30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5"/>
              </a:lnSpc>
            </a:pPr>
            <a:r>
              <a:rPr lang="en-US" sz="1739">
                <a:solidFill>
                  <a:srgbClr val="FFFFFF"/>
                </a:solidFill>
                <a:latin typeface="Lato"/>
              </a:rPr>
              <a:t>Peace House, Pickering Drive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60948" y="9284902"/>
            <a:ext cx="2764854" cy="308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31"/>
              </a:lnSpc>
            </a:pPr>
            <a:r>
              <a:rPr lang="en-US" sz="1808">
                <a:solidFill>
                  <a:srgbClr val="FFFFFF"/>
                </a:solidFill>
                <a:latin typeface="Blinker"/>
              </a:rPr>
              <a:t> </a:t>
            </a:r>
            <a:r>
              <a:rPr lang="en-US" sz="1808">
                <a:solidFill>
                  <a:srgbClr val="FFFFFF"/>
                </a:solidFill>
                <a:latin typeface="Arimo"/>
              </a:rPr>
              <a:t>info@bviita.vg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06582" y="8133440"/>
            <a:ext cx="3470781" cy="607822"/>
            <a:chOff x="0" y="0"/>
            <a:chExt cx="7424171" cy="130016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24172" cy="1300162"/>
            </a:xfrm>
            <a:custGeom>
              <a:avLst/>
              <a:gdLst/>
              <a:ahLst/>
              <a:cxnLst/>
              <a:rect l="l" t="t" r="r" b="b"/>
              <a:pathLst>
                <a:path w="7424172" h="1300162">
                  <a:moveTo>
                    <a:pt x="0" y="0"/>
                  </a:moveTo>
                  <a:lnTo>
                    <a:pt x="0" y="1300162"/>
                  </a:lnTo>
                  <a:lnTo>
                    <a:pt x="7424172" y="1300162"/>
                  </a:lnTo>
                  <a:lnTo>
                    <a:pt x="7424172" y="0"/>
                  </a:lnTo>
                  <a:lnTo>
                    <a:pt x="0" y="0"/>
                  </a:lnTo>
                  <a:close/>
                  <a:moveTo>
                    <a:pt x="7363211" y="1239201"/>
                  </a:moveTo>
                  <a:lnTo>
                    <a:pt x="59690" y="1239201"/>
                  </a:lnTo>
                  <a:lnTo>
                    <a:pt x="59690" y="59690"/>
                  </a:lnTo>
                  <a:lnTo>
                    <a:pt x="7363211" y="59690"/>
                  </a:lnTo>
                  <a:lnTo>
                    <a:pt x="7363211" y="1239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9582" y="8296753"/>
            <a:ext cx="389401" cy="389401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357575" y="8365895"/>
            <a:ext cx="2387985" cy="25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1778" dirty="0">
                <a:solidFill>
                  <a:srgbClr val="FFFFFF"/>
                </a:solidFill>
                <a:latin typeface="Lato"/>
              </a:rPr>
              <a:t>1-284-394-4415</a:t>
            </a:r>
          </a:p>
        </p:txBody>
      </p:sp>
      <p:sp>
        <p:nvSpPr>
          <p:cNvPr id="29" name="AutoShape 7">
            <a:extLst>
              <a:ext uri="{FF2B5EF4-FFF2-40B4-BE49-F238E27FC236}">
                <a16:creationId xmlns:a16="http://schemas.microsoft.com/office/drawing/2014/main" id="{F5039244-739A-577F-44F7-7687DA90D2EB}"/>
              </a:ext>
            </a:extLst>
          </p:cNvPr>
          <p:cNvSpPr/>
          <p:nvPr/>
        </p:nvSpPr>
        <p:spPr>
          <a:xfrm>
            <a:off x="827502" y="1318042"/>
            <a:ext cx="7605164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231" y="0"/>
            <a:ext cx="18452231" cy="10287000"/>
            <a:chOff x="0" y="0"/>
            <a:chExt cx="6731424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/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125246" y="1578308"/>
            <a:ext cx="14195503" cy="132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5"/>
              </a:lnSpc>
            </a:pPr>
            <a:r>
              <a:rPr lang="en-US" sz="7200" dirty="0">
                <a:solidFill>
                  <a:srgbClr val="FFFFFF"/>
                </a:solidFill>
                <a:latin typeface="League Spartan"/>
              </a:rPr>
              <a:t>Common Reporting Standard</a:t>
            </a:r>
            <a:endParaRPr lang="en-US" sz="6600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43C23-F563-FCFD-DFBF-088910F06869}"/>
              </a:ext>
            </a:extLst>
          </p:cNvPr>
          <p:cNvSpPr txBox="1"/>
          <p:nvPr/>
        </p:nvSpPr>
        <p:spPr>
          <a:xfrm>
            <a:off x="1065322" y="3184103"/>
            <a:ext cx="15993124" cy="558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400" dirty="0">
                <a:solidFill>
                  <a:srgbClr val="FFFFFF"/>
                </a:solidFill>
                <a:latin typeface="Lato"/>
              </a:rPr>
              <a:t>		</a:t>
            </a:r>
            <a:r>
              <a:rPr lang="en-US" sz="4400" u="sng" dirty="0">
                <a:solidFill>
                  <a:srgbClr val="FFFFFF"/>
                </a:solidFill>
                <a:latin typeface="Lato"/>
              </a:rPr>
              <a:t>Risk Assessments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algn="just">
              <a:lnSpc>
                <a:spcPts val="4859"/>
              </a:lnSpc>
            </a:pPr>
            <a:r>
              <a:rPr lang="en-US" sz="3100" dirty="0">
                <a:solidFill>
                  <a:srgbClr val="FFFFFF"/>
                </a:solidFill>
                <a:latin typeface="Lato"/>
              </a:rPr>
              <a:t>The ITA reviews </a:t>
            </a:r>
            <a:r>
              <a:rPr lang="en-US" sz="3100" b="1" u="sng" dirty="0">
                <a:solidFill>
                  <a:srgbClr val="FFFFFF"/>
                </a:solidFill>
                <a:latin typeface="Lato"/>
              </a:rPr>
              <a:t>all</a:t>
            </a:r>
            <a:r>
              <a:rPr lang="en-US" sz="3100" dirty="0">
                <a:solidFill>
                  <a:srgbClr val="FFFFFF"/>
                </a:solidFill>
                <a:latin typeface="Lato"/>
              </a:rPr>
              <a:t> Financial Institutions (both RFIs and NRFIs) to ensure compliance with the Common Reporting Standard as it relates to:</a:t>
            </a: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r>
              <a:rPr lang="en-US" sz="3100" dirty="0">
                <a:solidFill>
                  <a:srgbClr val="FFFFFF"/>
                </a:solidFill>
                <a:latin typeface="Lato"/>
              </a:rPr>
              <a:t>Due diligence; and</a:t>
            </a: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r>
              <a:rPr lang="en-US" sz="3100" dirty="0">
                <a:solidFill>
                  <a:srgbClr val="FFFFFF"/>
                </a:solidFill>
                <a:latin typeface="Lato"/>
              </a:rPr>
              <a:t>Reporting obligations</a:t>
            </a:r>
          </a:p>
          <a:p>
            <a:pPr marL="1371600" lvl="2" indent="-457200" algn="just">
              <a:lnSpc>
                <a:spcPts val="4859"/>
              </a:lnSpc>
              <a:buFontTx/>
              <a:buChar char="-"/>
            </a:pPr>
            <a:r>
              <a:rPr lang="en-US" sz="3100" dirty="0">
                <a:solidFill>
                  <a:srgbClr val="FFFFFF"/>
                </a:solidFill>
                <a:latin typeface="Lato"/>
              </a:rPr>
              <a:t>NIL filings if there are no reportable accounts</a:t>
            </a:r>
          </a:p>
          <a:p>
            <a:pPr marL="1371600" lvl="2" indent="-457200" algn="just">
              <a:lnSpc>
                <a:spcPts val="4859"/>
              </a:lnSpc>
              <a:buFontTx/>
              <a:buChar char="-"/>
            </a:pPr>
            <a:r>
              <a:rPr lang="en-US" sz="3100" dirty="0">
                <a:solidFill>
                  <a:srgbClr val="FFFFFF"/>
                </a:solidFill>
                <a:latin typeface="Lato"/>
              </a:rPr>
              <a:t>Full information for reportable accounts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3835679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1D550-061C-5319-9F94-F0D97A548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76CD61-221F-254E-2A98-D66573EED1C3}"/>
              </a:ext>
            </a:extLst>
          </p:cNvPr>
          <p:cNvGrpSpPr/>
          <p:nvPr/>
        </p:nvGrpSpPr>
        <p:grpSpPr>
          <a:xfrm>
            <a:off x="-164231" y="0"/>
            <a:ext cx="18452231" cy="10287000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5F20A8-0284-6CF1-5644-F162A5759575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955376A-306A-7DEA-662A-BEC5E3004B7D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8F99284-7702-31A2-59B6-04275412726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0576677D-ADCD-ECFA-A96C-D8B858E0E752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B4007212-1F02-5CBA-8D07-687F8E7C18B5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5185B33-2DC8-F6F3-F9B6-85A5E6BBEEC5}"/>
              </a:ext>
            </a:extLst>
          </p:cNvPr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33A330C-97AB-112C-43F9-E2745D1ABE98}"/>
              </a:ext>
            </a:extLst>
          </p:cNvPr>
          <p:cNvSpPr txBox="1"/>
          <p:nvPr/>
        </p:nvSpPr>
        <p:spPr>
          <a:xfrm>
            <a:off x="3125246" y="1578308"/>
            <a:ext cx="14195503" cy="132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5"/>
              </a:lnSpc>
            </a:pPr>
            <a:r>
              <a:rPr lang="en-US" sz="7200" dirty="0">
                <a:solidFill>
                  <a:srgbClr val="FFFFFF"/>
                </a:solidFill>
                <a:latin typeface="League Spartan"/>
              </a:rPr>
              <a:t>Common Reporting Standard</a:t>
            </a:r>
            <a:endParaRPr lang="en-US" sz="6600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5FD5A-20B3-9500-3D3A-841D4DE65835}"/>
              </a:ext>
            </a:extLst>
          </p:cNvPr>
          <p:cNvSpPr txBox="1"/>
          <p:nvPr/>
        </p:nvSpPr>
        <p:spPr>
          <a:xfrm>
            <a:off x="1065321" y="3184103"/>
            <a:ext cx="16255427" cy="621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400" dirty="0">
                <a:solidFill>
                  <a:srgbClr val="FFFFFF"/>
                </a:solidFill>
                <a:latin typeface="Lato"/>
              </a:rPr>
              <a:t>		</a:t>
            </a:r>
            <a:r>
              <a:rPr lang="en-US" sz="4400" u="sng" dirty="0">
                <a:solidFill>
                  <a:srgbClr val="FFFFFF"/>
                </a:solidFill>
                <a:latin typeface="Lato"/>
              </a:rPr>
              <a:t>Risk Assessments cont’d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algn="just">
              <a:lnSpc>
                <a:spcPts val="4859"/>
              </a:lnSpc>
            </a:pPr>
            <a:r>
              <a:rPr lang="en-US" sz="3100" dirty="0">
                <a:solidFill>
                  <a:srgbClr val="FFFFFF"/>
                </a:solidFill>
                <a:latin typeface="Lato"/>
              </a:rPr>
              <a:t>Will be subject to a risk assessment, based on:</a:t>
            </a:r>
          </a:p>
          <a:p>
            <a:pPr marL="1371600" lvl="2" indent="-457200" algn="just">
              <a:lnSpc>
                <a:spcPts val="4859"/>
              </a:lnSpc>
              <a:buFontTx/>
              <a:buChar char="-"/>
            </a:pPr>
            <a:r>
              <a:rPr lang="en-US" sz="3100" dirty="0">
                <a:solidFill>
                  <a:srgbClr val="FFFFFF"/>
                </a:solidFill>
                <a:latin typeface="Lato"/>
              </a:rPr>
              <a:t>Responses received from the RFI and NRFI (via questionnaires/forms)</a:t>
            </a:r>
          </a:p>
          <a:p>
            <a:pPr marL="1371600" lvl="2" indent="-457200" algn="just">
              <a:lnSpc>
                <a:spcPts val="4859"/>
              </a:lnSpc>
              <a:buFontTx/>
              <a:buChar char="-"/>
            </a:pPr>
            <a:r>
              <a:rPr lang="en-US" sz="3100" dirty="0">
                <a:solidFill>
                  <a:srgbClr val="FFFFFF"/>
                </a:solidFill>
                <a:latin typeface="Lato"/>
              </a:rPr>
              <a:t>Information filed within the BVIFARS portal 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algn="just">
              <a:lnSpc>
                <a:spcPts val="4859"/>
              </a:lnSpc>
            </a:pPr>
            <a:r>
              <a:rPr lang="en-US" sz="3100" dirty="0">
                <a:solidFill>
                  <a:srgbClr val="FFFFFF"/>
                </a:solidFill>
                <a:latin typeface="Lato"/>
              </a:rPr>
              <a:t>Upon completion of the risk assessment, the FIs will be subject to regular compliance actions based on the risk rating assigned.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7215667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7C19E-834C-5355-121F-CF2BA92A7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D425BAA-1864-44E1-C05D-CFE6AF220AC5}"/>
              </a:ext>
            </a:extLst>
          </p:cNvPr>
          <p:cNvGrpSpPr/>
          <p:nvPr/>
        </p:nvGrpSpPr>
        <p:grpSpPr>
          <a:xfrm>
            <a:off x="-164231" y="0"/>
            <a:ext cx="18452231" cy="10287000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BAE68D8-9CB2-403E-1E81-A0DD2D907C17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362F938-77CF-7BB8-4896-6F0FD3E26F46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5B095FD-7051-2A04-A416-D9A845148BE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91C0EE95-4871-0245-78A2-010CE2D305B0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3A80DE9D-211B-A053-5B1F-BBDAD8355906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33468C3-71FA-1E6B-48CE-483ED77FBB8C}"/>
              </a:ext>
            </a:extLst>
          </p:cNvPr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4D34B69-624B-EA83-B4AE-9DD5B46931AB}"/>
              </a:ext>
            </a:extLst>
          </p:cNvPr>
          <p:cNvSpPr txBox="1"/>
          <p:nvPr/>
        </p:nvSpPr>
        <p:spPr>
          <a:xfrm>
            <a:off x="3125246" y="1578308"/>
            <a:ext cx="14195503" cy="132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5"/>
              </a:lnSpc>
            </a:pPr>
            <a:r>
              <a:rPr lang="en-US" sz="7200" dirty="0">
                <a:solidFill>
                  <a:srgbClr val="FFFFFF"/>
                </a:solidFill>
                <a:latin typeface="League Spartan"/>
              </a:rPr>
              <a:t>Common Reporting Standard</a:t>
            </a:r>
            <a:endParaRPr lang="en-US" sz="6600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4E9C5E-BBE8-5FE5-A8C5-2F8367C36AC0}"/>
              </a:ext>
            </a:extLst>
          </p:cNvPr>
          <p:cNvSpPr txBox="1"/>
          <p:nvPr/>
        </p:nvSpPr>
        <p:spPr>
          <a:xfrm>
            <a:off x="1065322" y="3184103"/>
            <a:ext cx="15993124" cy="6214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400" dirty="0">
                <a:solidFill>
                  <a:srgbClr val="FFFFFF"/>
                </a:solidFill>
                <a:latin typeface="Lato"/>
              </a:rPr>
              <a:t>		</a:t>
            </a:r>
            <a:r>
              <a:rPr lang="en-US" sz="4400" u="sng" dirty="0">
                <a:solidFill>
                  <a:srgbClr val="FFFFFF"/>
                </a:solidFill>
                <a:latin typeface="Lato"/>
              </a:rPr>
              <a:t>Risk Assessments cont’d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r>
              <a:rPr lang="en-US" sz="3200" b="1" u="sng" dirty="0">
                <a:solidFill>
                  <a:srgbClr val="FFFFFF"/>
                </a:solidFill>
                <a:latin typeface="Lato"/>
              </a:rPr>
              <a:t>Low risk</a:t>
            </a:r>
            <a:r>
              <a:rPr lang="en-US" sz="3200" dirty="0">
                <a:solidFill>
                  <a:srgbClr val="FFFFFF"/>
                </a:solidFill>
                <a:latin typeface="Lato"/>
              </a:rPr>
              <a:t> (There is little or no risk for effective compliance). This category is normally reviewed within five years unless there is a trigger event.</a:t>
            </a: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endParaRPr lang="en-US" sz="3200" dirty="0">
              <a:solidFill>
                <a:srgbClr val="FFFFFF"/>
              </a:solidFill>
              <a:latin typeface="Lato"/>
            </a:endParaRP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r>
              <a:rPr lang="en-US" sz="3200" b="1" u="sng" dirty="0">
                <a:solidFill>
                  <a:srgbClr val="FFFFFF"/>
                </a:solidFill>
                <a:latin typeface="Lato"/>
              </a:rPr>
              <a:t>Medium risk</a:t>
            </a:r>
            <a:r>
              <a:rPr lang="en-US" sz="3200" dirty="0">
                <a:solidFill>
                  <a:srgbClr val="FFFFFF"/>
                </a:solidFill>
                <a:latin typeface="Lato"/>
              </a:rPr>
              <a:t> (There is limited risk for effective CRS compliance). This category is reviewed within one to two years unless there is a trigger event.</a:t>
            </a: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endParaRPr lang="en-US" sz="3200" dirty="0">
              <a:solidFill>
                <a:srgbClr val="FFFFFF"/>
              </a:solidFill>
              <a:latin typeface="Lato"/>
            </a:endParaRP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r>
              <a:rPr lang="en-US" sz="3200" b="1" u="sng" dirty="0">
                <a:solidFill>
                  <a:srgbClr val="FF0000"/>
                </a:solidFill>
                <a:latin typeface="Lato"/>
              </a:rPr>
              <a:t>High risk</a:t>
            </a:r>
            <a:r>
              <a:rPr lang="en-US" sz="3200" dirty="0">
                <a:solidFill>
                  <a:srgbClr val="FFFFFF"/>
                </a:solidFill>
                <a:latin typeface="Lato"/>
              </a:rPr>
              <a:t> (There is considerable risk for effective CRS compliance). This category is reviewed every year until the FI’s CRS obligations are consistently complied with.</a:t>
            </a:r>
            <a:endParaRPr lang="en-US" sz="3100" dirty="0">
              <a:solidFill>
                <a:srgbClr val="FFFFFF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9694951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D80BA-E2F3-F9AC-AB0D-232073862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64BD8DD-6700-C865-9B50-37D5E8E5F6D3}"/>
              </a:ext>
            </a:extLst>
          </p:cNvPr>
          <p:cNvGrpSpPr/>
          <p:nvPr/>
        </p:nvGrpSpPr>
        <p:grpSpPr>
          <a:xfrm>
            <a:off x="-164231" y="0"/>
            <a:ext cx="18452231" cy="10287000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5F25027-ADAC-73C4-5EBD-DFCC41179F19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3A6919B-A437-8E88-23B7-FAB860C5810A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3455A3F-1743-8FF6-9879-1FDB78633CDF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0A5BF09-7413-E720-E3A5-0BBEC938FE0A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5F7621F6-60F1-2541-912E-2E53496EF7B7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CCF2C5C3-17FF-D577-961E-34E1F4AA7AA1}"/>
              </a:ext>
            </a:extLst>
          </p:cNvPr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392B58A-7643-C11F-FA89-06A334F2F857}"/>
              </a:ext>
            </a:extLst>
          </p:cNvPr>
          <p:cNvSpPr txBox="1"/>
          <p:nvPr/>
        </p:nvSpPr>
        <p:spPr>
          <a:xfrm>
            <a:off x="3125246" y="1578308"/>
            <a:ext cx="14195503" cy="132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5"/>
              </a:lnSpc>
            </a:pPr>
            <a:r>
              <a:rPr lang="en-US" sz="7200" dirty="0">
                <a:solidFill>
                  <a:srgbClr val="FFFFFF"/>
                </a:solidFill>
                <a:latin typeface="League Spartan"/>
              </a:rPr>
              <a:t>Common Reporting Standard</a:t>
            </a:r>
            <a:endParaRPr lang="en-US" sz="6600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F9C652-FACB-32F5-FF4B-1C180B9348C5}"/>
              </a:ext>
            </a:extLst>
          </p:cNvPr>
          <p:cNvSpPr txBox="1"/>
          <p:nvPr/>
        </p:nvSpPr>
        <p:spPr>
          <a:xfrm>
            <a:off x="1065322" y="3184103"/>
            <a:ext cx="15993124" cy="6015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400" dirty="0">
                <a:solidFill>
                  <a:srgbClr val="FFFFFF"/>
                </a:solidFill>
                <a:latin typeface="Lato"/>
              </a:rPr>
              <a:t>		</a:t>
            </a:r>
            <a:r>
              <a:rPr lang="en-US" sz="4400" u="sng" dirty="0">
                <a:solidFill>
                  <a:srgbClr val="FFFFFF"/>
                </a:solidFill>
                <a:latin typeface="Lato"/>
              </a:rPr>
              <a:t>Risk Assessments cont’d</a:t>
            </a:r>
          </a:p>
          <a:p>
            <a:pPr algn="just"/>
            <a:endParaRPr lang="en-US" sz="2800" dirty="0">
              <a:solidFill>
                <a:srgbClr val="FFFFFF"/>
              </a:solidFill>
              <a:latin typeface="Lato"/>
            </a:endParaRPr>
          </a:p>
          <a:p>
            <a:pPr algn="just">
              <a:lnSpc>
                <a:spcPts val="4859"/>
              </a:lnSpc>
            </a:pPr>
            <a:r>
              <a:rPr lang="en-US" sz="3150" dirty="0">
                <a:solidFill>
                  <a:srgbClr val="FFFFFF"/>
                </a:solidFill>
                <a:latin typeface="Lato"/>
              </a:rPr>
              <a:t>Medium and high risk FIs will trigger some form of compliance inspection as informed by the risk assessment. </a:t>
            </a:r>
            <a:r>
              <a:rPr lang="en-US" sz="3200" dirty="0">
                <a:solidFill>
                  <a:srgbClr val="FFFFFF"/>
                </a:solidFill>
                <a:latin typeface="Lato"/>
              </a:rPr>
              <a:t>Two (2) types of compliance inspections:</a:t>
            </a:r>
            <a:endParaRPr lang="en-US" sz="3150" dirty="0">
              <a:solidFill>
                <a:srgbClr val="FFFFFF"/>
              </a:solidFill>
              <a:latin typeface="Lato"/>
            </a:endParaRP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r>
              <a:rPr lang="en-US" sz="3150" dirty="0">
                <a:solidFill>
                  <a:srgbClr val="FFFFFF"/>
                </a:solidFill>
                <a:latin typeface="Lato"/>
              </a:rPr>
              <a:t>Desk-based Compliance Inspection (S.4C ITA Act or S.32 MLA). </a:t>
            </a:r>
          </a:p>
          <a:p>
            <a:pPr algn="just">
              <a:lnSpc>
                <a:spcPts val="4859"/>
              </a:lnSpc>
            </a:pPr>
            <a:endParaRPr lang="en-US" sz="3150" dirty="0">
              <a:solidFill>
                <a:srgbClr val="FFFFFF"/>
              </a:solidFill>
              <a:latin typeface="Lato"/>
            </a:endParaRP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r>
              <a:rPr lang="en-US" sz="3150" dirty="0">
                <a:solidFill>
                  <a:srgbClr val="FFFFFF"/>
                </a:solidFill>
                <a:latin typeface="Lato"/>
              </a:rPr>
              <a:t>Onsite Compliance Inspection (S.4J ITA Act).</a:t>
            </a:r>
          </a:p>
          <a:p>
            <a:pPr marL="1371600" lvl="2" indent="-457200" algn="just">
              <a:lnSpc>
                <a:spcPts val="4859"/>
              </a:lnSpc>
              <a:buFontTx/>
              <a:buChar char="-"/>
            </a:pPr>
            <a:r>
              <a:rPr lang="en-US" sz="3150" dirty="0">
                <a:solidFill>
                  <a:srgbClr val="FFFFFF"/>
                </a:solidFill>
                <a:latin typeface="Lato"/>
              </a:rPr>
              <a:t>Physical</a:t>
            </a:r>
          </a:p>
          <a:p>
            <a:pPr marL="1371600" lvl="2" indent="-457200" algn="just">
              <a:lnSpc>
                <a:spcPts val="4859"/>
              </a:lnSpc>
              <a:buFontTx/>
              <a:buChar char="-"/>
            </a:pPr>
            <a:r>
              <a:rPr lang="en-US" sz="3150" dirty="0">
                <a:solidFill>
                  <a:srgbClr val="FFFFFF"/>
                </a:solidFill>
                <a:latin typeface="Lato"/>
              </a:rPr>
              <a:t>Virtual</a:t>
            </a:r>
          </a:p>
          <a:p>
            <a:pPr marL="1371600" lvl="2" indent="-457200" algn="just">
              <a:lnSpc>
                <a:spcPts val="4859"/>
              </a:lnSpc>
              <a:buFontTx/>
              <a:buChar char="-"/>
            </a:pPr>
            <a:r>
              <a:rPr lang="en-US" sz="3150" dirty="0">
                <a:solidFill>
                  <a:srgbClr val="FFFFFF"/>
                </a:solidFill>
                <a:latin typeface="Lato"/>
              </a:rPr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220669884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EF05-D012-E0D4-3663-1A45C4DAE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02FECEF-76C4-1795-D875-3334543AC507}"/>
              </a:ext>
            </a:extLst>
          </p:cNvPr>
          <p:cNvGrpSpPr/>
          <p:nvPr/>
        </p:nvGrpSpPr>
        <p:grpSpPr>
          <a:xfrm>
            <a:off x="-164231" y="0"/>
            <a:ext cx="18452231" cy="10287000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D5F39B3-D535-F45F-8718-B06EDB69A2C0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117BC47-7611-4F41-9E7C-7BA32F47A9AA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57FE730-E98B-BE3D-1CA8-30CEA98CA5F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E4FB2806-DEAA-625F-2C6E-008ABED29089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A3C92F08-0BB6-B029-5FF1-E60753C72A3B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A806677-4B35-9BB9-7B92-311C02EC0C2F}"/>
              </a:ext>
            </a:extLst>
          </p:cNvPr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D67A4EE-427A-4EBE-AE93-7314AEDDC43A}"/>
              </a:ext>
            </a:extLst>
          </p:cNvPr>
          <p:cNvSpPr txBox="1"/>
          <p:nvPr/>
        </p:nvSpPr>
        <p:spPr>
          <a:xfrm>
            <a:off x="3125246" y="1578308"/>
            <a:ext cx="14195503" cy="132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5"/>
              </a:lnSpc>
            </a:pPr>
            <a:r>
              <a:rPr lang="en-US" sz="7200" dirty="0">
                <a:solidFill>
                  <a:srgbClr val="FFFFFF"/>
                </a:solidFill>
                <a:latin typeface="League Spartan"/>
              </a:rPr>
              <a:t>Common Reporting Standard</a:t>
            </a:r>
            <a:endParaRPr lang="en-US" sz="6600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E4EE70-763E-DCF4-F230-FB115B542A43}"/>
              </a:ext>
            </a:extLst>
          </p:cNvPr>
          <p:cNvSpPr txBox="1"/>
          <p:nvPr/>
        </p:nvSpPr>
        <p:spPr>
          <a:xfrm>
            <a:off x="1065322" y="3184103"/>
            <a:ext cx="15993124" cy="7468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400" dirty="0">
                <a:solidFill>
                  <a:srgbClr val="FFFFFF"/>
                </a:solidFill>
                <a:latin typeface="Lato"/>
              </a:rPr>
              <a:t>		</a:t>
            </a:r>
            <a:r>
              <a:rPr lang="en-US" sz="4400" u="sng" dirty="0">
                <a:solidFill>
                  <a:srgbClr val="FFFFFF"/>
                </a:solidFill>
                <a:latin typeface="Lato"/>
              </a:rPr>
              <a:t>Risk Assessments cont’d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algn="just">
              <a:lnSpc>
                <a:spcPts val="4859"/>
              </a:lnSpc>
            </a:pPr>
            <a:r>
              <a:rPr lang="en-US" sz="3400" dirty="0">
                <a:solidFill>
                  <a:srgbClr val="FFFFFF"/>
                </a:solidFill>
                <a:latin typeface="Lato"/>
              </a:rPr>
              <a:t> These can be either:</a:t>
            </a:r>
          </a:p>
          <a:p>
            <a:pPr algn="just">
              <a:lnSpc>
                <a:spcPts val="4859"/>
              </a:lnSpc>
            </a:pPr>
            <a:endParaRPr lang="en-US" sz="3400" dirty="0">
              <a:solidFill>
                <a:srgbClr val="FFFFFF"/>
              </a:solidFill>
              <a:latin typeface="Lato"/>
            </a:endParaRPr>
          </a:p>
          <a:p>
            <a:pPr marL="1371600" lvl="2" indent="-457200" algn="just">
              <a:lnSpc>
                <a:spcPts val="4859"/>
              </a:lnSpc>
              <a:buFontTx/>
              <a:buChar char="-"/>
            </a:pPr>
            <a:r>
              <a:rPr lang="en-US" sz="3400" dirty="0">
                <a:solidFill>
                  <a:srgbClr val="FFFFFF"/>
                </a:solidFill>
                <a:latin typeface="Lato"/>
              </a:rPr>
              <a:t>Full Compliance Inspection</a:t>
            </a:r>
          </a:p>
          <a:p>
            <a:pPr algn="just">
              <a:lnSpc>
                <a:spcPts val="4859"/>
              </a:lnSpc>
            </a:pPr>
            <a:endParaRPr lang="en-US" sz="3400" dirty="0">
              <a:solidFill>
                <a:srgbClr val="FFFFFF"/>
              </a:solidFill>
              <a:latin typeface="Lato"/>
            </a:endParaRPr>
          </a:p>
          <a:p>
            <a:pPr marL="1371600" lvl="2" indent="-457200" algn="just">
              <a:lnSpc>
                <a:spcPts val="4859"/>
              </a:lnSpc>
              <a:buFontTx/>
              <a:buChar char="-"/>
            </a:pPr>
            <a:r>
              <a:rPr lang="en-US" sz="3400" dirty="0">
                <a:solidFill>
                  <a:srgbClr val="FFFFFF"/>
                </a:solidFill>
                <a:latin typeface="Lato"/>
              </a:rPr>
              <a:t>Partial Compliance Inspection</a:t>
            </a:r>
          </a:p>
          <a:p>
            <a:pPr algn="just">
              <a:lnSpc>
                <a:spcPts val="4859"/>
              </a:lnSpc>
            </a:pPr>
            <a:endParaRPr lang="en-US" sz="3400" dirty="0">
              <a:solidFill>
                <a:srgbClr val="FFFFFF"/>
              </a:solidFill>
              <a:latin typeface="Lato"/>
            </a:endParaRPr>
          </a:p>
          <a:p>
            <a:pPr>
              <a:lnSpc>
                <a:spcPts val="4859"/>
              </a:lnSpc>
            </a:pPr>
            <a:r>
              <a:rPr lang="en-US" sz="3400" dirty="0">
                <a:solidFill>
                  <a:srgbClr val="FFFFFF"/>
                </a:solidFill>
                <a:latin typeface="Lato"/>
              </a:rPr>
              <a:t>Legislative framework - </a:t>
            </a:r>
            <a:r>
              <a:rPr lang="en-US" sz="3400" i="1" dirty="0">
                <a:solidFill>
                  <a:srgbClr val="FFFFFF"/>
                </a:solidFill>
                <a:latin typeface="Lato"/>
              </a:rPr>
              <a:t>S.4J ITA Act</a:t>
            </a: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endParaRPr lang="en-US" sz="3400" dirty="0">
              <a:solidFill>
                <a:srgbClr val="FFFFFF"/>
              </a:solidFill>
              <a:latin typeface="Lato"/>
            </a:endParaRPr>
          </a:p>
          <a:p>
            <a:pPr algn="just">
              <a:lnSpc>
                <a:spcPts val="4859"/>
              </a:lnSpc>
            </a:pPr>
            <a:endParaRPr lang="en-US" sz="3400" dirty="0">
              <a:solidFill>
                <a:srgbClr val="FFFFFF"/>
              </a:solidFill>
              <a:latin typeface="Lato"/>
            </a:endParaRPr>
          </a:p>
          <a:p>
            <a:pPr marL="457200" indent="-457200" algn="just">
              <a:lnSpc>
                <a:spcPts val="4859"/>
              </a:lnSpc>
              <a:buFontTx/>
              <a:buChar char="-"/>
            </a:pPr>
            <a:endParaRPr lang="en-US" sz="3100" dirty="0">
              <a:solidFill>
                <a:srgbClr val="FFFFFF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0740809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10ECD-2D8B-D861-FEE6-3FE34C68C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7A631C6-D981-F07C-553C-83B447112D91}"/>
              </a:ext>
            </a:extLst>
          </p:cNvPr>
          <p:cNvGrpSpPr/>
          <p:nvPr/>
        </p:nvGrpSpPr>
        <p:grpSpPr>
          <a:xfrm>
            <a:off x="-164231" y="0"/>
            <a:ext cx="18452231" cy="10287000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5B5AFD1-912D-0AB0-DE73-0AA012DDDC03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EF05992-142A-9479-6009-C01AEDD8E0D9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8088980-C94A-53AD-279D-08F5E012CEF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3E56AF00-9F26-4092-7701-5F348B01CF17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AD576090-629A-04A9-C0D1-994B2ACB95EA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0C7AFDE-E2E8-1D7C-73A6-F98282C99BFC}"/>
              </a:ext>
            </a:extLst>
          </p:cNvPr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501F43D-9AB6-EC4F-42CF-0743023A3CB8}"/>
              </a:ext>
            </a:extLst>
          </p:cNvPr>
          <p:cNvSpPr txBox="1"/>
          <p:nvPr/>
        </p:nvSpPr>
        <p:spPr>
          <a:xfrm>
            <a:off x="3125246" y="1578308"/>
            <a:ext cx="14195503" cy="132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5"/>
              </a:lnSpc>
            </a:pPr>
            <a:r>
              <a:rPr lang="en-US" sz="7200" dirty="0">
                <a:solidFill>
                  <a:srgbClr val="FFFFFF"/>
                </a:solidFill>
                <a:latin typeface="League Spartan"/>
              </a:rPr>
              <a:t>Common Reporting Standard</a:t>
            </a:r>
            <a:endParaRPr lang="en-US" sz="6600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E3BCF-E8FD-95C7-3AAF-0FCE20C766F0}"/>
              </a:ext>
            </a:extLst>
          </p:cNvPr>
          <p:cNvSpPr txBox="1"/>
          <p:nvPr/>
        </p:nvSpPr>
        <p:spPr>
          <a:xfrm>
            <a:off x="1065322" y="3184103"/>
            <a:ext cx="15993124" cy="496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400" dirty="0">
                <a:solidFill>
                  <a:srgbClr val="FFFFFF"/>
                </a:solidFill>
                <a:latin typeface="Lato"/>
              </a:rPr>
              <a:t>		</a:t>
            </a:r>
            <a:r>
              <a:rPr lang="en-US" sz="4400" u="sng" dirty="0">
                <a:solidFill>
                  <a:srgbClr val="FFFFFF"/>
                </a:solidFill>
                <a:latin typeface="Lato"/>
              </a:rPr>
              <a:t>New CRS Forms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algn="just">
              <a:lnSpc>
                <a:spcPts val="4859"/>
              </a:lnSpc>
            </a:pPr>
            <a:r>
              <a:rPr lang="en-US" sz="3600" dirty="0">
                <a:solidFill>
                  <a:srgbClr val="FFFFFF"/>
                </a:solidFill>
                <a:latin typeface="Lato"/>
              </a:rPr>
              <a:t>Beginning June 2025, </a:t>
            </a:r>
            <a:r>
              <a:rPr lang="en-US" sz="3600" b="1" u="sng" dirty="0">
                <a:solidFill>
                  <a:srgbClr val="FFFFFF"/>
                </a:solidFill>
                <a:latin typeface="Lato"/>
              </a:rPr>
              <a:t>all</a:t>
            </a:r>
            <a:r>
              <a:rPr lang="en-US" sz="3600" dirty="0">
                <a:solidFill>
                  <a:srgbClr val="FFFFFF"/>
                </a:solidFill>
                <a:latin typeface="Lato"/>
              </a:rPr>
              <a:t> FIs (Reporting and Non-Reporting) will be required to complete a CRS form </a:t>
            </a:r>
            <a:r>
              <a:rPr lang="en-US" sz="3600" i="1" dirty="0">
                <a:solidFill>
                  <a:srgbClr val="FFFFFF"/>
                </a:solidFill>
                <a:latin typeface="Lato"/>
              </a:rPr>
              <a:t>electronically</a:t>
            </a:r>
            <a:r>
              <a:rPr lang="en-US" sz="3600" dirty="0">
                <a:solidFill>
                  <a:srgbClr val="FFFFFF"/>
                </a:solidFill>
                <a:latin typeface="Lato"/>
              </a:rPr>
              <a:t> via the BVIFARS portal.</a:t>
            </a:r>
          </a:p>
          <a:p>
            <a:pPr algn="just">
              <a:lnSpc>
                <a:spcPts val="4859"/>
              </a:lnSpc>
            </a:pPr>
            <a:endParaRPr lang="en-US" sz="3600" dirty="0">
              <a:solidFill>
                <a:srgbClr val="FFFFFF"/>
              </a:solidFill>
              <a:latin typeface="Lato"/>
            </a:endParaRPr>
          </a:p>
          <a:p>
            <a:pPr marL="571500" indent="-571500" algn="just">
              <a:lnSpc>
                <a:spcPts val="4859"/>
              </a:lnSpc>
              <a:buFontTx/>
              <a:buChar char="-"/>
            </a:pPr>
            <a:r>
              <a:rPr lang="en-US" sz="3600" dirty="0">
                <a:solidFill>
                  <a:srgbClr val="FFFFFF"/>
                </a:solidFill>
                <a:latin typeface="Lato"/>
              </a:rPr>
              <a:t>Submitted on an annual basis</a:t>
            </a:r>
          </a:p>
          <a:p>
            <a:pPr algn="just">
              <a:lnSpc>
                <a:spcPts val="4859"/>
              </a:lnSpc>
            </a:pPr>
            <a:endParaRPr lang="en-US" sz="3600" dirty="0">
              <a:solidFill>
                <a:srgbClr val="FFFFFF"/>
              </a:solidFill>
              <a:latin typeface="Lato"/>
            </a:endParaRPr>
          </a:p>
          <a:p>
            <a:pPr marL="571500" indent="-571500" algn="just">
              <a:lnSpc>
                <a:spcPts val="4859"/>
              </a:lnSpc>
              <a:buFontTx/>
              <a:buChar char="-"/>
            </a:pPr>
            <a:r>
              <a:rPr lang="en-US" sz="3600" dirty="0">
                <a:solidFill>
                  <a:srgbClr val="FFFFFF"/>
                </a:solidFill>
                <a:latin typeface="Lato"/>
              </a:rPr>
              <a:t>Subject to change as the compliance strategy and plan of the BVI changes</a:t>
            </a:r>
            <a:endParaRPr lang="en-US" sz="4499" dirty="0">
              <a:solidFill>
                <a:srgbClr val="FFFFFF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8487379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E9F8-0B6F-F959-88B1-22272DAF6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7B1DA68-610F-1455-1789-8316E194350E}"/>
              </a:ext>
            </a:extLst>
          </p:cNvPr>
          <p:cNvGrpSpPr/>
          <p:nvPr/>
        </p:nvGrpSpPr>
        <p:grpSpPr>
          <a:xfrm>
            <a:off x="-164231" y="0"/>
            <a:ext cx="18452231" cy="10287000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CD03FB1-2B68-2198-6080-0DA97E4279FE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C289D2C-BC9F-7586-6225-161EB2DC897A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1B7AB28-68BB-BA14-1F2E-0161FD3F09B5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1CF2BAC-8E75-039B-3D8A-CA2CBC038616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34C3183-F5FB-3008-E30C-B4BCBA4B7C0D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ACF236A-29A9-2731-E2D6-8FCA15633313}"/>
              </a:ext>
            </a:extLst>
          </p:cNvPr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615AD19-D718-22D0-714B-8FFA7E041CA1}"/>
              </a:ext>
            </a:extLst>
          </p:cNvPr>
          <p:cNvSpPr txBox="1"/>
          <p:nvPr/>
        </p:nvSpPr>
        <p:spPr>
          <a:xfrm>
            <a:off x="3125246" y="1578308"/>
            <a:ext cx="14195503" cy="132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5"/>
              </a:lnSpc>
            </a:pPr>
            <a:r>
              <a:rPr lang="en-US" sz="7200" dirty="0">
                <a:solidFill>
                  <a:srgbClr val="FFFFFF"/>
                </a:solidFill>
                <a:latin typeface="League Spartan"/>
              </a:rPr>
              <a:t>Common Reporting Standard</a:t>
            </a:r>
            <a:endParaRPr lang="en-US" sz="6600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8149D0-1549-8088-C33E-A9BBA96ED57E}"/>
              </a:ext>
            </a:extLst>
          </p:cNvPr>
          <p:cNvSpPr txBox="1"/>
          <p:nvPr/>
        </p:nvSpPr>
        <p:spPr>
          <a:xfrm>
            <a:off x="1065322" y="3184103"/>
            <a:ext cx="15993124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400" dirty="0">
                <a:solidFill>
                  <a:srgbClr val="FFFFFF"/>
                </a:solidFill>
                <a:latin typeface="Lato"/>
              </a:rPr>
              <a:t>		</a:t>
            </a:r>
            <a:r>
              <a:rPr lang="en-US" sz="4200" u="sng" dirty="0">
                <a:solidFill>
                  <a:srgbClr val="FFFFFF"/>
                </a:solidFill>
                <a:latin typeface="Lato"/>
              </a:rPr>
              <a:t>New CRS Forms cont’d - RFIs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algn="ctr">
              <a:lnSpc>
                <a:spcPts val="4859"/>
              </a:lnSpc>
            </a:pPr>
            <a:endParaRPr lang="en-US" sz="3600" dirty="0">
              <a:solidFill>
                <a:srgbClr val="FFFFFF"/>
              </a:solidFill>
              <a:latin typeface="Lato"/>
            </a:endParaRPr>
          </a:p>
          <a:p>
            <a:pPr algn="ctr">
              <a:lnSpc>
                <a:spcPts val="4859"/>
              </a:lnSpc>
            </a:pPr>
            <a:endParaRPr lang="en-US" sz="4499" dirty="0">
              <a:solidFill>
                <a:srgbClr val="FFFFFF"/>
              </a:solidFill>
              <a:latin typeface="Lato"/>
            </a:endParaRPr>
          </a:p>
        </p:txBody>
      </p:sp>
      <p:pic>
        <p:nvPicPr>
          <p:cNvPr id="18" name="Picture 17" descr="A list of questions and answers">
            <a:extLst>
              <a:ext uri="{FF2B5EF4-FFF2-40B4-BE49-F238E27FC236}">
                <a16:creationId xmlns:a16="http://schemas.microsoft.com/office/drawing/2014/main" id="{FFB9131E-05C8-5F3F-DA53-5D8043055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2" y="3862315"/>
            <a:ext cx="5677469" cy="63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8795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EC794-03B0-1DC4-6E32-61C0DA11C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DC8DFF6-FA02-4689-2B07-34630CB54892}"/>
              </a:ext>
            </a:extLst>
          </p:cNvPr>
          <p:cNvGrpSpPr/>
          <p:nvPr/>
        </p:nvGrpSpPr>
        <p:grpSpPr>
          <a:xfrm>
            <a:off x="-205769" y="0"/>
            <a:ext cx="18452231" cy="10287000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0B31996-E098-22CD-0143-EDFD94EA6C03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1EA5E07-E89D-9C5A-46F6-7015DBF0D218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7F723FB-3652-AAA1-AABE-D2E7210DE1E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4E46BE5E-0787-9033-4A3F-C9A5585A118B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DD537298-0B68-71E3-4B88-D16DFD874F63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614B3B5-8F48-69CF-78FE-20616C2CE13C}"/>
              </a:ext>
            </a:extLst>
          </p:cNvPr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8DA3B64-58CF-2CA5-7C5E-6C82A0E21B01}"/>
              </a:ext>
            </a:extLst>
          </p:cNvPr>
          <p:cNvSpPr txBox="1"/>
          <p:nvPr/>
        </p:nvSpPr>
        <p:spPr>
          <a:xfrm>
            <a:off x="3125246" y="1578308"/>
            <a:ext cx="14195503" cy="132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5"/>
              </a:lnSpc>
            </a:pPr>
            <a:r>
              <a:rPr lang="en-US" sz="7200" dirty="0">
                <a:solidFill>
                  <a:srgbClr val="FFFFFF"/>
                </a:solidFill>
                <a:latin typeface="League Spartan"/>
              </a:rPr>
              <a:t>Common Reporting Standard</a:t>
            </a:r>
            <a:endParaRPr lang="en-US" sz="6600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D8564-08BD-9488-4FA7-C76DA320EA3B}"/>
              </a:ext>
            </a:extLst>
          </p:cNvPr>
          <p:cNvSpPr txBox="1"/>
          <p:nvPr/>
        </p:nvSpPr>
        <p:spPr>
          <a:xfrm>
            <a:off x="1065322" y="3184103"/>
            <a:ext cx="15993124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400" dirty="0">
                <a:solidFill>
                  <a:srgbClr val="FFFFFF"/>
                </a:solidFill>
                <a:latin typeface="Lato"/>
              </a:rPr>
              <a:t>		</a:t>
            </a:r>
            <a:r>
              <a:rPr lang="en-US" sz="4200" u="sng" dirty="0">
                <a:solidFill>
                  <a:srgbClr val="FFFFFF"/>
                </a:solidFill>
                <a:latin typeface="Lato"/>
              </a:rPr>
              <a:t>New CRS Forms cont’d - NRFIs</a:t>
            </a:r>
          </a:p>
          <a:p>
            <a:pPr algn="just">
              <a:lnSpc>
                <a:spcPts val="4859"/>
              </a:lnSpc>
            </a:pPr>
            <a:endParaRPr lang="en-US" sz="3100" dirty="0">
              <a:solidFill>
                <a:srgbClr val="FFFFFF"/>
              </a:solidFill>
              <a:latin typeface="Lato"/>
            </a:endParaRPr>
          </a:p>
          <a:p>
            <a:pPr algn="ctr">
              <a:lnSpc>
                <a:spcPts val="4859"/>
              </a:lnSpc>
            </a:pPr>
            <a:endParaRPr lang="en-US" sz="3600" dirty="0">
              <a:solidFill>
                <a:srgbClr val="FFFFFF"/>
              </a:solidFill>
              <a:latin typeface="Lato"/>
            </a:endParaRPr>
          </a:p>
          <a:p>
            <a:pPr algn="ctr">
              <a:lnSpc>
                <a:spcPts val="4859"/>
              </a:lnSpc>
            </a:pPr>
            <a:endParaRPr lang="en-US" sz="4499" dirty="0">
              <a:solidFill>
                <a:srgbClr val="FFFFFF"/>
              </a:solidFill>
              <a:latin typeface="Lato"/>
            </a:endParaRPr>
          </a:p>
        </p:txBody>
      </p:sp>
      <p:pic>
        <p:nvPicPr>
          <p:cNvPr id="12" name="Picture 11" descr="A black and white text on a white background">
            <a:extLst>
              <a:ext uri="{FF2B5EF4-FFF2-40B4-BE49-F238E27FC236}">
                <a16:creationId xmlns:a16="http://schemas.microsoft.com/office/drawing/2014/main" id="{85CC5CE4-B635-DD8F-4C8E-64F893D51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55" y="4481978"/>
            <a:ext cx="7732295" cy="42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2194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1A3572F17994CA184F117F25E2534" ma:contentTypeVersion="19" ma:contentTypeDescription="Create a new document." ma:contentTypeScope="" ma:versionID="9855d8076a30dee4814a789291636c3b">
  <xsd:schema xmlns:xsd="http://www.w3.org/2001/XMLSchema" xmlns:xs="http://www.w3.org/2001/XMLSchema" xmlns:p="http://schemas.microsoft.com/office/2006/metadata/properties" xmlns:ns2="458a73f0-be2f-4709-b71d-dcd1b4f97f17" xmlns:ns3="08ac10b7-eaa9-4033-98fd-f143b60a018a" targetNamespace="http://schemas.microsoft.com/office/2006/metadata/properties" ma:root="true" ma:fieldsID="88c84cec5eb6f601c14228b45777e2e8" ns2:_="" ns3:_="">
    <xsd:import namespace="458a73f0-be2f-4709-b71d-dcd1b4f97f17"/>
    <xsd:import namespace="08ac10b7-eaa9-4033-98fd-f143b60a01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a73f0-be2f-4709-b71d-dcd1b4f97f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5f99f8d-728e-4b5a-8468-9e169f51dd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c10b7-eaa9-4033-98fd-f143b60a01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9f4782d-7c78-4775-81aa-e2dcdc820462}" ma:internalName="TaxCatchAll" ma:showField="CatchAllData" ma:web="08ac10b7-eaa9-4033-98fd-f143b60a01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8a73f0-be2f-4709-b71d-dcd1b4f97f17">
      <Terms xmlns="http://schemas.microsoft.com/office/infopath/2007/PartnerControls"/>
    </lcf76f155ced4ddcb4097134ff3c332f>
    <TaxCatchAll xmlns="08ac10b7-eaa9-4033-98fd-f143b60a018a" xsi:nil="true"/>
    <_Flow_SignoffStatus xmlns="458a73f0-be2f-4709-b71d-dcd1b4f97f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A6B331-EAF8-44E0-BB16-7C1DB1D3C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8a73f0-be2f-4709-b71d-dcd1b4f97f17"/>
    <ds:schemaRef ds:uri="08ac10b7-eaa9-4033-98fd-f143b60a01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F5E4A4-B35E-4F10-AA1C-B615353354B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08ac10b7-eaa9-4033-98fd-f143b60a018a"/>
    <ds:schemaRef ds:uri="http://purl.org/dc/elements/1.1/"/>
    <ds:schemaRef ds:uri="http://schemas.openxmlformats.org/package/2006/metadata/core-properties"/>
    <ds:schemaRef ds:uri="458a73f0-be2f-4709-b71d-dcd1b4f97f1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DB38D8-FE63-4331-BF84-1D26E58A8D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553</Words>
  <Application>Microsoft Office PowerPoint</Application>
  <PresentationFormat>Custom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Blinker</vt:lpstr>
      <vt:lpstr>League Spartan</vt:lpstr>
      <vt:lpstr>Arimo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 Islands Tax Authority</dc:title>
  <dc:creator>Rockel Woods</dc:creator>
  <cp:lastModifiedBy>Kishma Martin</cp:lastModifiedBy>
  <cp:revision>10</cp:revision>
  <dcterms:created xsi:type="dcterms:W3CDTF">2006-08-16T00:00:00Z</dcterms:created>
  <dcterms:modified xsi:type="dcterms:W3CDTF">2024-11-27T14:53:28Z</dcterms:modified>
  <dc:identifier>DAFBjJLz2Kc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0x0101009201A3572F17994CA184F117F25E2534</vt:lpwstr>
  </property>
  <property fmtid="{D5CDD505-2E9C-101B-9397-08002B2CF9AE}" pid="3" name="MediaServiceImageTags">
    <vt:lpwstr/>
  </property>
</Properties>
</file>