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80" r:id="rId6"/>
    <p:sldId id="295" r:id="rId7"/>
    <p:sldId id="306" r:id="rId8"/>
    <p:sldId id="297" r:id="rId9"/>
    <p:sldId id="298" r:id="rId10"/>
    <p:sldId id="300" r:id="rId11"/>
    <p:sldId id="301" r:id="rId12"/>
    <p:sldId id="302" r:id="rId13"/>
    <p:sldId id="304" r:id="rId14"/>
    <p:sldId id="307" r:id="rId15"/>
    <p:sldId id="278" r:id="rId16"/>
  </p:sldIdLst>
  <p:sldSz cx="18288000" cy="10287000"/>
  <p:notesSz cx="6950075" cy="9236075"/>
  <p:embeddedFontLst>
    <p:embeddedFont>
      <p:font typeface="Arimo" panose="020B0604020202020204" charset="0"/>
      <p:regular r:id="rId18"/>
    </p:embeddedFont>
    <p:embeddedFont>
      <p:font typeface="Bahnschrift Condensed" panose="020B0502040204020203" pitchFamily="34" charset="0"/>
      <p:regular r:id="rId19"/>
      <p:bold r:id="rId20"/>
    </p:embeddedFont>
    <p:embeddedFont>
      <p:font typeface="Blinker" panose="020B0604020202020204" charset="0"/>
      <p:regular r:id="rId21"/>
    </p:embeddedFont>
    <p:embeddedFont>
      <p:font typeface="Cambria" panose="02040503050406030204" pitchFamily="18"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eague Spartan"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04" autoAdjust="0"/>
  </p:normalViewPr>
  <p:slideViewPr>
    <p:cSldViewPr snapToGrid="0">
      <p:cViewPr>
        <p:scale>
          <a:sx n="30" d="100"/>
          <a:sy n="30" d="100"/>
        </p:scale>
        <p:origin x="1460" y="-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527008A-28B3-4A3C-99DA-C186A5164A81}" type="datetimeFigureOut">
              <a:rPr lang="en-US" smtClean="0"/>
              <a:t>6/5/2024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ecd.org/tax/automatic-exchange/crs-implementation-and-assistance/tax-identification-numb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Ms. Barry, for the introduction. I will now provide you with an overview of filing requirements.</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bg1"/>
                </a:solidFill>
                <a:latin typeface="Lato" panose="020F0502020204030203" pitchFamily="34" charset="0"/>
                <a:ea typeface="Lato" panose="020F0502020204030203" pitchFamily="34" charset="0"/>
                <a:cs typeface="Lato" panose="020F0502020204030203" pitchFamily="34" charset="0"/>
              </a:rPr>
              <a:t>I will speak briefly on timeline and status meanings: </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As a Virgin Island FI when filling out the general information selection there are three message type to select from which can either be The message contains new information, The message contain corrections for previously sent information or The message advises there is no data to report. </a:t>
            </a: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When using new as the message type, this means that you are submitted information for the first time.</a:t>
            </a: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When using corrections as the message type, this means that you are either correcting or deleting information which was already exchanged.</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When using no data as the message type, this means that you have no information to report which in this case will be the result of a nil filing.</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10</a:t>
            </a:fld>
            <a:endParaRPr lang="en-US"/>
          </a:p>
        </p:txBody>
      </p:sp>
    </p:spTree>
    <p:extLst>
      <p:ext uri="{BB962C8B-B14F-4D97-AF65-F5344CB8AC3E}">
        <p14:creationId xmlns:p14="http://schemas.microsoft.com/office/powerpoint/2010/main" val="60041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62458" indent="-462458"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All amendments to CRS reporting should be made by 31</a:t>
            </a:r>
            <a:r>
              <a:rPr lang="en-US" baseline="30000" dirty="0">
                <a:solidFill>
                  <a:schemeClr val="bg1"/>
                </a:solidFill>
                <a:latin typeface="Lato" panose="020F0502020204030203" pitchFamily="34" charset="0"/>
                <a:ea typeface="Lato" panose="020F0502020204030203" pitchFamily="34" charset="0"/>
                <a:cs typeface="Lato" panose="020F0502020204030203" pitchFamily="34" charset="0"/>
              </a:rPr>
              <a:t>st</a:t>
            </a:r>
            <a:r>
              <a:rPr lang="en-US" dirty="0">
                <a:solidFill>
                  <a:schemeClr val="bg1"/>
                </a:solidFill>
                <a:latin typeface="Lato" panose="020F0502020204030203" pitchFamily="34" charset="0"/>
                <a:ea typeface="Lato" panose="020F0502020204030203" pitchFamily="34" charset="0"/>
                <a:cs typeface="Lato" panose="020F0502020204030203" pitchFamily="34" charset="0"/>
              </a:rPr>
              <a:t> August, 2024. </a:t>
            </a:r>
          </a:p>
          <a:p>
            <a:pPr marL="462458" indent="-462458"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62458" indent="-462458"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If corrections are required and you are submitting a filing before our information exchange period which is (September) then we recommend that you do a</a:t>
            </a:r>
          </a:p>
          <a:p>
            <a:pPr marL="462458" indent="-462458"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whole new filing and alert us so that we can delete your original filing.  </a:t>
            </a: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462458" indent="-462458"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If corrections are required and you are submitting a filing after our information exchanged period which is  (September) then we recommend that you do a</a:t>
            </a:r>
          </a:p>
          <a:p>
            <a:pPr marL="462458" indent="-462458"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corrected data filing, and no email alert will be required in this instance.</a:t>
            </a:r>
          </a:p>
          <a:p>
            <a:pPr algn="just"/>
            <a:endParaRPr lang="en-US" b="1" i="1"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t>This brings me to the end of this  section on filing requirements:</a:t>
            </a:r>
          </a:p>
        </p:txBody>
      </p:sp>
      <p:sp>
        <p:nvSpPr>
          <p:cNvPr id="4" name="Slide Number Placeholder 3"/>
          <p:cNvSpPr>
            <a:spLocks noGrp="1"/>
          </p:cNvSpPr>
          <p:nvPr>
            <p:ph type="sldNum" sz="quarter" idx="5"/>
          </p:nvPr>
        </p:nvSpPr>
        <p:spPr/>
        <p:txBody>
          <a:bodyPr/>
          <a:lstStyle/>
          <a:p>
            <a:fld id="{406816FD-096E-48D6-947E-E956FFE7C515}" type="slidenum">
              <a:rPr lang="en-US" smtClean="0"/>
              <a:t>11</a:t>
            </a:fld>
            <a:endParaRPr lang="en-US"/>
          </a:p>
        </p:txBody>
      </p:sp>
    </p:spTree>
    <p:extLst>
      <p:ext uri="{BB962C8B-B14F-4D97-AF65-F5344CB8AC3E}">
        <p14:creationId xmlns:p14="http://schemas.microsoft.com/office/powerpoint/2010/main" val="288406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12</a:t>
            </a:fld>
            <a:endParaRPr lang="en-US"/>
          </a:p>
        </p:txBody>
      </p:sp>
    </p:spTree>
    <p:extLst>
      <p:ext uri="{BB962C8B-B14F-4D97-AF65-F5344CB8AC3E}">
        <p14:creationId xmlns:p14="http://schemas.microsoft.com/office/powerpoint/2010/main" val="42933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When filing a CRS filing where the Virgin Islands FI  has a reportable account the requirements are: </a:t>
            </a:r>
          </a:p>
          <a:p>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a:p>
            <a:pPr fontAlgn="base"/>
            <a:r>
              <a:rPr lang="en-US" sz="1200" b="1" i="1" dirty="0">
                <a:solidFill>
                  <a:schemeClr val="bg1"/>
                </a:solidFill>
                <a:latin typeface="Lato" panose="020F0502020204030203" pitchFamily="34" charset="0"/>
                <a:ea typeface="Lato" panose="020F0502020204030203" pitchFamily="34" charset="0"/>
                <a:cs typeface="Lato" panose="020F0502020204030203" pitchFamily="34" charset="0"/>
              </a:rPr>
              <a:t>For Individuals / Controlling Persons</a:t>
            </a:r>
            <a:br>
              <a:rPr lang="en-US" sz="1200" b="1" i="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200" b="1" i="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62458" indent="-462458" fontAlgn="base">
              <a:buFont typeface="Arial" panose="020B0604020202020204" pitchFamily="34" charset="0"/>
              <a:buChar cha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Name, address, date of birth of the Financial Account holders</a:t>
            </a:r>
          </a:p>
          <a:p>
            <a:pPr marL="462458" indent="-462458" fontAlgn="base">
              <a:buFont typeface="Arial" panose="020B0604020202020204" pitchFamily="34" charset="0"/>
              <a:buChar cha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Current country of tax residence</a:t>
            </a:r>
          </a:p>
          <a:p>
            <a:pPr marL="462458" indent="-462458" fontAlgn="base">
              <a:buFont typeface="Arial" panose="020B0604020202020204" pitchFamily="34" charset="0"/>
              <a:buChar cha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Tax Identification Number</a:t>
            </a:r>
          </a:p>
          <a:p>
            <a:pPr marL="462458" indent="-462458" fontAlgn="base">
              <a:buFont typeface="Arial" panose="020B0604020202020204" pitchFamily="34" charset="0"/>
              <a:buChar cha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Account details</a:t>
            </a:r>
          </a:p>
          <a:p>
            <a:pPr marL="462458" indent="-462458" fontAlgn="base">
              <a:buFont typeface="Arial" panose="020B0604020202020204" pitchFamily="34" charset="0"/>
              <a:buChar cha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The total account balance, or value of your accounts</a:t>
            </a:r>
          </a:p>
          <a:p>
            <a:pPr marL="462458" indent="-462458" fontAlgn="base">
              <a:buFont typeface="Arial" panose="020B0604020202020204" pitchFamily="34" charset="0"/>
              <a:buChar cha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The gross amount of interest, dividends and other income, such as proceeds from the sale or redemption of investments</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i="1" dirty="0">
                <a:solidFill>
                  <a:schemeClr val="bg1"/>
                </a:solidFill>
                <a:latin typeface="Lato" panose="020F0502020204030203" pitchFamily="34" charset="0"/>
                <a:ea typeface="Lato" panose="020F0502020204030203" pitchFamily="34" charset="0"/>
                <a:cs typeface="Lato" panose="020F0502020204030203" pitchFamily="34" charset="0"/>
              </a:rPr>
              <a:t>For Entities it is </a:t>
            </a:r>
            <a:br>
              <a:rPr lang="en-US" b="1" i="1" dirty="0">
                <a:solidFill>
                  <a:schemeClr val="bg1"/>
                </a:solidFill>
                <a:latin typeface="Lato" panose="020F0502020204030203" pitchFamily="34" charset="0"/>
                <a:ea typeface="Lato" panose="020F0502020204030203" pitchFamily="34" charset="0"/>
                <a:cs typeface="Lato" panose="020F0502020204030203" pitchFamily="34" charset="0"/>
              </a:rPr>
            </a:br>
            <a:r>
              <a:rPr lang="en-US" b="1" i="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62458" indent="-462458" fontAlgn="base">
              <a:buFont typeface="Arial" panose="020B0604020202020204" pitchFamily="34" charset="0"/>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Name and address</a:t>
            </a:r>
          </a:p>
          <a:p>
            <a:pPr marL="462458" indent="-462458" fontAlgn="base">
              <a:buFont typeface="Arial" panose="020B0604020202020204" pitchFamily="34" charset="0"/>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Current country of tax residence</a:t>
            </a:r>
          </a:p>
          <a:p>
            <a:pPr marL="462458" indent="-462458" fontAlgn="base">
              <a:buFont typeface="Arial" panose="020B0604020202020204" pitchFamily="34" charset="0"/>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Tax Identification Number</a:t>
            </a:r>
          </a:p>
          <a:p>
            <a:pPr marL="462458" indent="-462458" fontAlgn="base">
              <a:buFont typeface="Arial" panose="020B0604020202020204" pitchFamily="34" charset="0"/>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Account details</a:t>
            </a:r>
          </a:p>
          <a:p>
            <a:pPr marL="462458" indent="-462458" fontAlgn="base">
              <a:buFont typeface="Arial" panose="020B0604020202020204" pitchFamily="34" charset="0"/>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The total account balance, or value of your accounts</a:t>
            </a:r>
          </a:p>
          <a:p>
            <a:pPr marL="462458" indent="-462458" fontAlgn="base">
              <a:buFont typeface="Arial" panose="020B0604020202020204" pitchFamily="34" charset="0"/>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The gross amount of interest, dividends and other income, such as proceeds from the sale or redemption of investments</a:t>
            </a:r>
          </a:p>
          <a:p>
            <a:endParaRPr lang="en-US" dirty="0"/>
          </a:p>
          <a:p>
            <a:pPr defTabSz="924916">
              <a:defRPr/>
            </a:pPr>
            <a:r>
              <a:rPr lang="en-US" sz="1800" kern="0" dirty="0">
                <a:solidFill>
                  <a:srgbClr val="323233"/>
                </a:solidFill>
                <a:latin typeface="Cambria" panose="02040503050406030204" pitchFamily="18" charset="0"/>
                <a:ea typeface="Times New Roman" panose="02020603050405020304" pitchFamily="18" charset="0"/>
                <a:cs typeface="Times New Roman" panose="02020603050405020304" pitchFamily="18" charset="0"/>
              </a:rPr>
              <a:t>Once the information above is obtained you can proceed to page 38 of our user guide that provides step by step instructions on how to create a CRS filing.</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16893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20150-0B12-8AFD-937D-B0E65EED9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C1AAA-A38B-3B52-D336-A067FF338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FEA82-237E-47DB-5638-1400B9D4AF90}"/>
              </a:ext>
            </a:extLst>
          </p:cNvPr>
          <p:cNvSpPr>
            <a:spLocks noGrp="1"/>
          </p:cNvSpPr>
          <p:nvPr>
            <p:ph type="body" idx="1"/>
          </p:nvPr>
        </p:nvSpPr>
        <p:spPr/>
        <p:txBody>
          <a:bodyPr/>
          <a:lstStyle/>
          <a:p>
            <a:pPr defTabSz="924916">
              <a:defRPr/>
            </a:pPr>
            <a:r>
              <a:rPr lang="en-US" sz="1800" dirty="0">
                <a:solidFill>
                  <a:schemeClr val="bg1"/>
                </a:solidFill>
                <a:latin typeface="Lato" panose="020F0502020204030203" pitchFamily="34" charset="0"/>
                <a:ea typeface="Lato" panose="020F0502020204030203" pitchFamily="34" charset="0"/>
                <a:cs typeface="Lato" panose="020F0502020204030203" pitchFamily="34" charset="0"/>
              </a:rPr>
              <a:t>It is very important to note:</a:t>
            </a:r>
          </a:p>
          <a:p>
            <a:pPr defTabSz="924916">
              <a:defRPr/>
            </a:pPr>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1800" dirty="0">
                <a:solidFill>
                  <a:schemeClr val="bg1"/>
                </a:solidFill>
                <a:latin typeface="Lato" panose="020F0502020204030203" pitchFamily="34" charset="0"/>
                <a:ea typeface="Lato" panose="020F0502020204030203" pitchFamily="34" charset="0"/>
                <a:cs typeface="Lato" panose="020F0502020204030203" pitchFamily="34" charset="0"/>
              </a:rPr>
              <a:t>The requirements previously mentioned for individual, controlling persons and entities are mandatory and are required by law, so this information must be reported. </a:t>
            </a:r>
          </a:p>
          <a:p>
            <a:pPr lvl="0" algn="just" fontAlgn="base"/>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1800" dirty="0">
                <a:solidFill>
                  <a:schemeClr val="bg1"/>
                </a:solidFill>
                <a:latin typeface="Lato" panose="020F0502020204030203" pitchFamily="34" charset="0"/>
                <a:ea typeface="Lato" panose="020F0502020204030203" pitchFamily="34" charset="0"/>
                <a:cs typeface="Lato" panose="020F0502020204030203" pitchFamily="34" charset="0"/>
              </a:rPr>
              <a:t>Let’s say if there is a circumstance that you do not have a TIN because the jurisdiction does not issue TINs, in this case you can proceed with filing without a TIN. </a:t>
            </a:r>
          </a:p>
          <a:p>
            <a:pPr lvl="0" algn="just" fontAlgn="base"/>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1800" dirty="0">
                <a:solidFill>
                  <a:schemeClr val="bg1"/>
                </a:solidFill>
                <a:latin typeface="Lato" panose="020F0502020204030203" pitchFamily="34" charset="0"/>
                <a:ea typeface="Lato" panose="020F0502020204030203" pitchFamily="34" charset="0"/>
                <a:cs typeface="Lato" panose="020F0502020204030203" pitchFamily="34" charset="0"/>
              </a:rPr>
              <a:t>In all cases it is expected that FIs collect the information outlined in my prior slide. If the information does not exist for a valid reason, then the FI can proceed with submitting a filing without providing the information. Please note that FIs who have not provided full filings will be subject to further compliance action where the compliance team will consider the reason for the missing required information.</a:t>
            </a:r>
          </a:p>
          <a:p>
            <a:pPr defTabSz="924916">
              <a:defRPr/>
            </a:pPr>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A3998A2B-DEDE-8EEC-1310-8A854D53F628}"/>
              </a:ext>
            </a:extLst>
          </p:cNvPr>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353280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The user guide on nil CRS filing will soon be updated to reflect the amendment to Section 29 of the Mutual Legal Assistance (Tax Matters) (Amendment) Act, 2018, to require:</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A Virgin Islands FI, in respect of each calendar year following the coming into force of this Act, file a return if (a) setting out the information required to be reported under the Common Reporting Standard in respect of each Reportable Account maintained by the Virgin Islands Financial Institution at any time during that year; or (b) if no Reportable Account is maintained.”</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A nil filing is achieved the same as when submitting a CRS filing whether XML or manual. The difference will come when the receiving country is set as the BVI, and the message type set as “the message advises there is no data to report. </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So, this is the first instance of where a Virgin Islands FI would be required to choose the Virgin Islands as the receiving jurisdiction.</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5</a:t>
            </a:fld>
            <a:endParaRPr lang="en-US"/>
          </a:p>
        </p:txBody>
      </p:sp>
    </p:spTree>
    <p:extLst>
      <p:ext uri="{BB962C8B-B14F-4D97-AF65-F5344CB8AC3E}">
        <p14:creationId xmlns:p14="http://schemas.microsoft.com/office/powerpoint/2010/main" val="86752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The second instance of where a Virgin Islands FI would be required to choose the BVI as the receiving jurisdiction.</a:t>
            </a:r>
          </a:p>
          <a:p>
            <a:pPr algn="just">
              <a:lnSpc>
                <a:spcPct val="110000"/>
              </a:lnSpc>
            </a:pP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lnSpc>
                <a:spcPct val="110000"/>
              </a:lnSpc>
            </a:pPr>
            <a:r>
              <a:rPr lang="en-US" dirty="0">
                <a:solidFill>
                  <a:schemeClr val="bg1"/>
                </a:solidFill>
                <a:latin typeface="Lato" panose="020F0502020204030203" pitchFamily="34" charset="0"/>
                <a:ea typeface="Lato" panose="020F0502020204030203" pitchFamily="34" charset="0"/>
                <a:cs typeface="Lato" panose="020F0502020204030203" pitchFamily="34" charset="0"/>
              </a:rPr>
              <a:t>Domestic reports (with BVI as the receiving country) are only required in BVI if the Reporting Entity is submitting a Nil filing, or if they have an undocumented accounts to report. The OECD’s CRS requirements only permit accounts to be treated as undocumented in specific circumstances, which was discuss by my colleague.</a:t>
            </a:r>
          </a:p>
          <a:p>
            <a:pPr algn="just"/>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dirty="0">
                <a:solidFill>
                  <a:schemeClr val="bg1"/>
                </a:solidFill>
                <a:latin typeface="Lato" panose="020F0502020204030203" pitchFamily="34" charset="0"/>
                <a:ea typeface="Lato" panose="020F0502020204030203" pitchFamily="34" charset="0"/>
                <a:cs typeface="Lato" panose="020F0502020204030203" pitchFamily="34" charset="0"/>
              </a:rPr>
              <a:t>We would like to remind Virgin Islands FI of how important it is to identify the residence of the account holder, as this can cause potential compliance risks and failures for us as a jurisdiction. Accounts held by BVI resident account holders are not reportable, unless the account holder is dual-resident in another reportable jurisdiction.</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6</a:t>
            </a:fld>
            <a:endParaRPr lang="en-US"/>
          </a:p>
        </p:txBody>
      </p:sp>
    </p:spTree>
    <p:extLst>
      <p:ext uri="{BB962C8B-B14F-4D97-AF65-F5344CB8AC3E}">
        <p14:creationId xmlns:p14="http://schemas.microsoft.com/office/powerpoint/2010/main" val="285622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b="1" dirty="0">
                <a:solidFill>
                  <a:schemeClr val="bg1"/>
                </a:solidFill>
                <a:latin typeface="Lato" panose="020F0502020204030203" pitchFamily="34" charset="0"/>
                <a:ea typeface="Lato" panose="020F0502020204030203" pitchFamily="34" charset="0"/>
                <a:cs typeface="Lato" panose="020F0502020204030203" pitchFamily="34" charset="0"/>
              </a:rPr>
              <a:t>I will speak briefly on TINs</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A Taxpayer Identification Number is a unique identifier assigned to individuals and entities for tax purposes. It could consist of a combination of letters, numbers or both.</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Let’s say if you are a Tax Resident in the UK, the TIN will be your National Insurance Number or Unique Tax Reference Number.</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Some jurisdictions don’t issue a TIN, but they often use an equivalent.</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You can find further information on TIN formats for your country of tax residence through the </a:t>
            </a:r>
            <a:r>
              <a:rPr lang="en-US" u="sng" dirty="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OECD website</a:t>
            </a:r>
            <a:r>
              <a:rPr lang="en-US" dirty="0">
                <a:solidFill>
                  <a:schemeClr val="bg1"/>
                </a:solidFill>
                <a:latin typeface="Lato" panose="020F0502020204030203" pitchFamily="34" charset="0"/>
                <a:ea typeface="Lato" panose="020F0502020204030203" pitchFamily="34" charset="0"/>
                <a:cs typeface="Lato" panose="020F0502020204030203" pitchFamily="34" charset="0"/>
              </a:rPr>
              <a:t>. </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7</a:t>
            </a:fld>
            <a:endParaRPr lang="en-US"/>
          </a:p>
        </p:txBody>
      </p:sp>
    </p:spTree>
    <p:extLst>
      <p:ext uri="{BB962C8B-B14F-4D97-AF65-F5344CB8AC3E}">
        <p14:creationId xmlns:p14="http://schemas.microsoft.com/office/powerpoint/2010/main" val="259597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u="sng" dirty="0">
                <a:solidFill>
                  <a:schemeClr val="bg1"/>
                </a:solidFill>
                <a:latin typeface="Lato" panose="020F0502020204030203" pitchFamily="34" charset="0"/>
                <a:ea typeface="Lato" panose="020F0502020204030203" pitchFamily="34" charset="0"/>
                <a:cs typeface="Lato" panose="020F0502020204030203" pitchFamily="34" charset="0"/>
              </a:rPr>
              <a:t>Reporting TINs for New Accounts </a:t>
            </a:r>
          </a:p>
          <a:p>
            <a:pPr algn="just"/>
            <a:endParaRPr lang="en-US" sz="12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62458" indent="-462458" algn="just">
              <a:buFont typeface="Arial" panose="020B0604020202020204" pitchFamily="34" charset="0"/>
              <a:buChar char="•"/>
            </a:pPr>
            <a:r>
              <a:rPr lang="en-US" sz="1200" kern="100" dirty="0">
                <a:solidFill>
                  <a:schemeClr val="bg1"/>
                </a:solidFill>
                <a:latin typeface="Lato" panose="020F0502020204030203" pitchFamily="34" charset="0"/>
                <a:ea typeface="Lato" panose="020F0502020204030203" pitchFamily="34" charset="0"/>
                <a:cs typeface="Lato" panose="020F0502020204030203" pitchFamily="34" charset="0"/>
              </a:rPr>
              <a:t>CRS requires reporting financial institutions to report a TIN, or functional equivalent, for all new accounts, a TIN must be collected via self-certification upon account opening. The only exceptions are when: (</a:t>
            </a:r>
            <a:r>
              <a:rPr lang="en-US" sz="1200" kern="100" dirty="0" err="1">
                <a:solidFill>
                  <a:schemeClr val="bg1"/>
                </a:solidFill>
                <a:latin typeface="Lato" panose="020F0502020204030203" pitchFamily="34" charset="0"/>
                <a:ea typeface="Lato" panose="020F0502020204030203" pitchFamily="34" charset="0"/>
                <a:cs typeface="Lato" panose="020F0502020204030203" pitchFamily="34" charset="0"/>
              </a:rPr>
              <a:t>i</a:t>
            </a:r>
            <a:r>
              <a:rPr lang="en-US" sz="1200" kern="100" dirty="0">
                <a:solidFill>
                  <a:schemeClr val="bg1"/>
                </a:solidFill>
                <a:latin typeface="Lato" panose="020F0502020204030203" pitchFamily="34" charset="0"/>
                <a:ea typeface="Lato" panose="020F0502020204030203" pitchFamily="34" charset="0"/>
                <a:cs typeface="Lato" panose="020F0502020204030203" pitchFamily="34" charset="0"/>
              </a:rPr>
              <a:t>) a TIN or functional equivalent is not issued by the relevant reportable jurisdiction; or (ii) the domestic law of the relevant reportable jurisdiction does not require the collection of a TIN or the jurisdiction's functional equivalent.</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76908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5000"/>
              </a:lnSpc>
              <a:spcAft>
                <a:spcPts val="809"/>
              </a:spcAft>
            </a:pPr>
            <a:r>
              <a:rPr lang="en-US" b="1" u="sng" kern="100" dirty="0">
                <a:solidFill>
                  <a:schemeClr val="bg1"/>
                </a:solidFill>
                <a:latin typeface="Lato" panose="020F0502020204030203" pitchFamily="34" charset="0"/>
                <a:ea typeface="Lato" panose="020F0502020204030203" pitchFamily="34" charset="0"/>
                <a:cs typeface="Lato" panose="020F0502020204030203" pitchFamily="34" charset="0"/>
              </a:rPr>
              <a:t>Reporting TINs for Pre-exiting Account</a:t>
            </a:r>
          </a:p>
          <a:p>
            <a:pPr algn="just">
              <a:lnSpc>
                <a:spcPct val="120000"/>
              </a:lnSpc>
            </a:pPr>
            <a:endParaRPr lang="en-US"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62458" indent="-462458" algn="just">
              <a:lnSpc>
                <a:spcPct val="105000"/>
              </a:lnSpc>
              <a:spcAft>
                <a:spcPts val="809"/>
              </a:spcAft>
              <a:buFont typeface="Arial" panose="020B0604020202020204" pitchFamily="34" charset="0"/>
              <a:buChar char="•"/>
            </a:pPr>
            <a:r>
              <a:rPr lang="en-US" kern="100" dirty="0">
                <a:solidFill>
                  <a:schemeClr val="bg1"/>
                </a:solidFill>
                <a:latin typeface="Lato" panose="020F0502020204030203" pitchFamily="34" charset="0"/>
                <a:ea typeface="Lato" panose="020F0502020204030203" pitchFamily="34" charset="0"/>
                <a:cs typeface="Lato" panose="020F0502020204030203" pitchFamily="34" charset="0"/>
              </a:rPr>
              <a:t>For pre-existing accounts, CRS requires reporting financial institutions    to report a TIN, or functional equivalent, if the TIN is in the institution's records. If the TIN is </a:t>
            </a:r>
            <a:r>
              <a:rPr lang="en-US" sz="1800" kern="100" dirty="0">
                <a:solidFill>
                  <a:srgbClr val="FF0000"/>
                </a:solidFill>
                <a:latin typeface="Lato" panose="020F0502020204030203" pitchFamily="34" charset="0"/>
                <a:ea typeface="Lato" panose="020F0502020204030203" pitchFamily="34" charset="0"/>
                <a:cs typeface="Lato" panose="020F0502020204030203" pitchFamily="34" charset="0"/>
              </a:rPr>
              <a:t>not</a:t>
            </a:r>
            <a:r>
              <a:rPr lang="en-US" kern="100" dirty="0">
                <a:solidFill>
                  <a:schemeClr val="bg1"/>
                </a:solidFill>
                <a:latin typeface="Lato" panose="020F0502020204030203" pitchFamily="34" charset="0"/>
                <a:ea typeface="Lato" panose="020F0502020204030203" pitchFamily="34" charset="0"/>
                <a:cs typeface="Lato" panose="020F0502020204030203" pitchFamily="34" charset="0"/>
              </a:rPr>
              <a:t> in its records, the reporting financial institution must use reasonable efforts to obtain a TIN. The exceptions for new accounts apply to preexisting accounts, except the institution is only excused from using reasonable efforts to obtain a TIN or functional equivalent where "reasonable efforts," meaning genuine attempts to acquire a TIN, are made at least once per year, starting from the identification of the account as a reportable account.</a:t>
            </a: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35137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oecd.org/tax/automatic-exchange/crs-implementation-and-assistance/tax-identification-numb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372539" y="1036829"/>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6" name="Group 6"/>
          <p:cNvGrpSpPr>
            <a:grpSpLocks noChangeAspect="1"/>
          </p:cNvGrpSpPr>
          <p:nvPr/>
        </p:nvGrpSpPr>
        <p:grpSpPr>
          <a:xfrm>
            <a:off x="314131" y="183664"/>
            <a:ext cx="6903443" cy="690341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TextBox 8"/>
          <p:cNvSpPr txBox="1"/>
          <p:nvPr/>
        </p:nvSpPr>
        <p:spPr>
          <a:xfrm>
            <a:off x="8198471" y="351861"/>
            <a:ext cx="10613482" cy="564257"/>
          </a:xfrm>
          <a:prstGeom prst="rect">
            <a:avLst/>
          </a:prstGeom>
        </p:spPr>
        <p:txBody>
          <a:bodyPr lIns="0" tIns="0" rIns="0" bIns="0" rtlCol="0" anchor="t">
            <a:spAutoFit/>
          </a:bodyPr>
          <a:lstStyle/>
          <a:p>
            <a:pPr>
              <a:lnSpc>
                <a:spcPts val="4359"/>
              </a:lnSpc>
            </a:pPr>
            <a:r>
              <a:rPr lang="en-US" sz="3999">
                <a:solidFill>
                  <a:srgbClr val="FFFFFF"/>
                </a:solidFill>
                <a:latin typeface="Lato"/>
              </a:rPr>
              <a:t>INTERNATIONAL TAX AUTHORITY</a:t>
            </a:r>
          </a:p>
        </p:txBody>
      </p:sp>
      <p:sp>
        <p:nvSpPr>
          <p:cNvPr id="9" name="TextBox 9"/>
          <p:cNvSpPr txBox="1"/>
          <p:nvPr/>
        </p:nvSpPr>
        <p:spPr>
          <a:xfrm>
            <a:off x="7624482" y="1264024"/>
            <a:ext cx="10085294" cy="1191311"/>
          </a:xfrm>
          <a:prstGeom prst="rect">
            <a:avLst/>
          </a:prstGeom>
        </p:spPr>
        <p:txBody>
          <a:bodyPr wrap="square" lIns="0" tIns="0" rIns="0" bIns="0" rtlCol="0" anchor="t">
            <a:spAutoFit/>
          </a:bodyPr>
          <a:lstStyle/>
          <a:p>
            <a:pPr>
              <a:lnSpc>
                <a:spcPts val="10219"/>
              </a:lnSpc>
            </a:pPr>
            <a:r>
              <a:rPr lang="en-US" sz="4800" u="sng" dirty="0">
                <a:solidFill>
                  <a:srgbClr val="FFFFFF"/>
                </a:solidFill>
                <a:latin typeface="League Spartan"/>
              </a:rPr>
              <a:t>Common Reporting Standards</a:t>
            </a:r>
          </a:p>
        </p:txBody>
      </p:sp>
      <p:sp>
        <p:nvSpPr>
          <p:cNvPr id="10" name="TextBox 10"/>
          <p:cNvSpPr txBox="1"/>
          <p:nvPr/>
        </p:nvSpPr>
        <p:spPr>
          <a:xfrm>
            <a:off x="11049000" y="9037350"/>
            <a:ext cx="10613482" cy="653962"/>
          </a:xfrm>
          <a:prstGeom prst="rect">
            <a:avLst/>
          </a:prstGeom>
        </p:spPr>
        <p:txBody>
          <a:bodyPr lIns="0" tIns="0" rIns="0" bIns="0" rtlCol="0" anchor="t">
            <a:spAutoFit/>
          </a:bodyPr>
          <a:lstStyle/>
          <a:p>
            <a:pPr>
              <a:lnSpc>
                <a:spcPts val="5599"/>
              </a:lnSpc>
            </a:pPr>
            <a:r>
              <a:rPr lang="en-US" sz="3999" dirty="0">
                <a:solidFill>
                  <a:srgbClr val="FFFFFF"/>
                </a:solidFill>
                <a:latin typeface="Lato"/>
              </a:rPr>
              <a:t>	</a:t>
            </a:r>
            <a:endParaRPr lang="en-US" sz="3999" dirty="0">
              <a:solidFill>
                <a:srgbClr val="FFFFFF"/>
              </a:solidFill>
              <a:latin typeface="Arimo"/>
            </a:endParaRPr>
          </a:p>
        </p:txBody>
      </p:sp>
      <p:sp>
        <p:nvSpPr>
          <p:cNvPr id="12" name="Title 1">
            <a:extLst>
              <a:ext uri="{FF2B5EF4-FFF2-40B4-BE49-F238E27FC236}">
                <a16:creationId xmlns:a16="http://schemas.microsoft.com/office/drawing/2014/main" id="{1DDF96A2-1437-AC64-B336-539C647113EE}"/>
              </a:ext>
            </a:extLst>
          </p:cNvPr>
          <p:cNvSpPr txBox="1">
            <a:spLocks/>
          </p:cNvSpPr>
          <p:nvPr/>
        </p:nvSpPr>
        <p:spPr>
          <a:xfrm>
            <a:off x="7010251" y="4786764"/>
            <a:ext cx="10492202" cy="3156729"/>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chemeClr val="bg1"/>
                </a:solidFill>
                <a:latin typeface="Bahnschrift Condensed" pitchFamily="34" charset="0"/>
              </a:rPr>
              <a:t> </a:t>
            </a:r>
            <a:r>
              <a:rPr lang="en-US" sz="9800" dirty="0">
                <a:solidFill>
                  <a:schemeClr val="bg1"/>
                </a:solidFill>
                <a:latin typeface="Bahnschrift Condensed" pitchFamily="34" charset="0"/>
              </a:rPr>
              <a:t>Filing Requirements</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8A45E-4F14-4EA5-462B-7ECEA75EA2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B16D2D-0329-AAB6-D7F9-AA4984FE1F71}"/>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AF4F2F1C-B047-48B4-6CC1-B0D81FF9622B}"/>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42BC5544-6BB6-FD48-48DB-DBF5DE3B8E2B}"/>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3AD4C5E1-75A1-9BEB-B414-43095F0E805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89528BEC-FE64-76DF-FCF3-26E07D411148}"/>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D6E4DAF9-AE14-839E-4D6B-AB2C94BFFD39}"/>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DC110CA8-F979-7253-5C83-D505F93B60CC}"/>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9A57D0A7-9B7B-1D46-AEDD-8C7CD68523E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BBCDEDB5-33A0-5CDE-21D8-B0ECA944A56D}"/>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063FA1BA-7688-F887-9EC6-1BBD9489C8E8}"/>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C020D646-2F91-9839-508F-BB34926CE4BB}"/>
              </a:ext>
            </a:extLst>
          </p:cNvPr>
          <p:cNvSpPr txBox="1"/>
          <p:nvPr/>
        </p:nvSpPr>
        <p:spPr>
          <a:xfrm>
            <a:off x="1498721" y="3325653"/>
            <a:ext cx="15108397" cy="6678751"/>
          </a:xfrm>
          <a:prstGeom prst="rect">
            <a:avLst/>
          </a:prstGeom>
          <a:noFill/>
        </p:spPr>
        <p:txBody>
          <a:bodyPr wrap="square">
            <a:spAutoFit/>
          </a:bodyPr>
          <a:lstStyle/>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As a Virgin Island Financial Institution when filling out the general information selection there are three message type to select from which can either be The message contains new information, The message contains corrections for previously sent information or The message advises there is no data to report. </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When using new as the message type, this means that you are submitted information for the first time.</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When using corrections as the message type, this means that you are either correcting or deleting information which was </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already exchanged</a:t>
            </a: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a:t>
            </a:r>
          </a:p>
          <a:p>
            <a:pPr marL="0" marR="0" indent="0" algn="just">
              <a:spcBef>
                <a:spcPts val="0"/>
              </a:spcBef>
              <a:spcAft>
                <a:spcPts val="0"/>
              </a:spcAft>
              <a:buNone/>
            </a:pPr>
            <a:endPar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When using no data as the message type, this means that you have no information to report which in this case will be the result of a nil filing</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t>
            </a:r>
            <a:endPar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marR="0" algn="just">
              <a:spcBef>
                <a:spcPts val="0"/>
              </a:spcBef>
              <a:spcAft>
                <a:spcPts val="0"/>
              </a:spcAft>
            </a:pPr>
            <a:endParaRPr lang="en-US" sz="12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2704490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8A45E-4F14-4EA5-462B-7ECEA75EA2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B16D2D-0329-AAB6-D7F9-AA4984FE1F71}"/>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AF4F2F1C-B047-48B4-6CC1-B0D81FF9622B}"/>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a:extLst>
              <a:ext uri="{FF2B5EF4-FFF2-40B4-BE49-F238E27FC236}">
                <a16:creationId xmlns:a16="http://schemas.microsoft.com/office/drawing/2014/main" id="{42BC5544-6BB6-FD48-48DB-DBF5DE3B8E2B}"/>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3AD4C5E1-75A1-9BEB-B414-43095F0E805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89528BEC-FE64-76DF-FCF3-26E07D411148}"/>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D6E4DAF9-AE14-839E-4D6B-AB2C94BFFD39}"/>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DC110CA8-F979-7253-5C83-D505F93B60CC}"/>
              </a:ext>
            </a:extLst>
          </p:cNvPr>
          <p:cNvSpPr/>
          <p:nvPr/>
        </p:nvSpPr>
        <p:spPr>
          <a:xfrm>
            <a:off x="164231" y="3140786"/>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9A57D0A7-9B7B-1D46-AEDD-8C7CD68523E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BBCDEDB5-33A0-5CDE-21D8-B0ECA944A56D}"/>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063FA1BA-7688-F887-9EC6-1BBD9489C8E8}"/>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0" name="TextBox 9">
            <a:extLst>
              <a:ext uri="{FF2B5EF4-FFF2-40B4-BE49-F238E27FC236}">
                <a16:creationId xmlns:a16="http://schemas.microsoft.com/office/drawing/2014/main" id="{D31537C5-4919-7207-118D-0AA80D909523}"/>
              </a:ext>
            </a:extLst>
          </p:cNvPr>
          <p:cNvSpPr txBox="1"/>
          <p:nvPr/>
        </p:nvSpPr>
        <p:spPr>
          <a:xfrm>
            <a:off x="691665" y="3764424"/>
            <a:ext cx="17017355" cy="4524315"/>
          </a:xfrm>
          <a:prstGeom prst="rect">
            <a:avLst/>
          </a:prstGeom>
          <a:noFill/>
        </p:spPr>
        <p:txBody>
          <a:bodyPr wrap="square">
            <a:spAutoFit/>
          </a:bodyPr>
          <a:lstStyle/>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All amendments to CRS reporting should be made by 31</a:t>
            </a:r>
            <a:r>
              <a:rPr lang="en-US" sz="3200" baseline="30000" dirty="0">
                <a:solidFill>
                  <a:schemeClr val="bg1"/>
                </a:solidFill>
                <a:latin typeface="Lato" panose="020F0502020204030203" pitchFamily="34" charset="0"/>
                <a:ea typeface="Lato" panose="020F0502020204030203" pitchFamily="34" charset="0"/>
                <a:cs typeface="Lato" panose="020F0502020204030203" pitchFamily="34" charset="0"/>
              </a:rPr>
              <a:t>st</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 August  2024. </a:t>
            </a:r>
            <a:endParaRPr lang="en-US" sz="3200" baseline="300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indent="0" algn="just">
              <a:spcBef>
                <a:spcPts val="0"/>
              </a:spcBef>
              <a:spcAft>
                <a:spcPts val="0"/>
              </a:spcAft>
              <a:buNone/>
            </a:pPr>
            <a:r>
              <a:rPr lang="en-US" sz="3200" baseline="30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If corrections are required and you are submitting a filing before our information exchange</a:t>
            </a:r>
          </a:p>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period (September) then we recommend that you do a whole new filing and alert us so that</a:t>
            </a:r>
          </a:p>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 we can delete your original filing.  </a:t>
            </a:r>
          </a:p>
          <a:p>
            <a:pPr marL="0" marR="0" indent="0" algn="just">
              <a:spcBef>
                <a:spcPts val="0"/>
              </a:spcBef>
              <a:spcAft>
                <a:spcPts val="0"/>
              </a:spcAft>
              <a:buNone/>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If corrections are required and you are submitting a filing after our information exchanged</a:t>
            </a:r>
          </a:p>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period (September) then we recommend that you do a corrected data filing, and no email alert</a:t>
            </a:r>
          </a:p>
          <a:p>
            <a:pPr marL="457200" indent="-457200" algn="just">
              <a:spcBef>
                <a:spcPts val="0"/>
              </a:spcBef>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will be required in this instance.</a:t>
            </a:r>
          </a:p>
        </p:txBody>
      </p:sp>
    </p:spTree>
    <p:extLst>
      <p:ext uri="{BB962C8B-B14F-4D97-AF65-F5344CB8AC3E}">
        <p14:creationId xmlns:p14="http://schemas.microsoft.com/office/powerpoint/2010/main" val="2342889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706582" y="3588241"/>
            <a:ext cx="9221200" cy="1771737"/>
          </a:xfrm>
          <a:prstGeom prst="rect">
            <a:avLst/>
          </a:prstGeom>
        </p:spPr>
        <p:txBody>
          <a:bodyPr lIns="0" tIns="0" rIns="0" bIns="0" rtlCol="0" anchor="t">
            <a:spAutoFit/>
          </a:bodyPr>
          <a:lstStyle/>
          <a:p>
            <a:pPr>
              <a:lnSpc>
                <a:spcPts val="14507"/>
              </a:lnSpc>
            </a:pPr>
            <a:r>
              <a:rPr lang="en-US" sz="10362" dirty="0">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2" name="Group 12"/>
          <p:cNvGrpSpPr>
            <a:grpSpLocks noChangeAspect="1"/>
          </p:cNvGrpSpPr>
          <p:nvPr/>
        </p:nvGrpSpPr>
        <p:grpSpPr>
          <a:xfrm>
            <a:off x="11682534" y="334446"/>
            <a:ext cx="5898884" cy="589886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3880" t="-4736" r="-14777" b="-41465"/>
              </a:stretch>
            </a:blipFill>
          </p:spPr>
          <p:txBody>
            <a:bodyPr/>
            <a:lstStyle/>
            <a:p>
              <a:endParaRPr lang="en-US"/>
            </a:p>
          </p:txBody>
        </p:sp>
      </p:grpSp>
      <p:sp>
        <p:nvSpPr>
          <p:cNvPr id="14" name="TextBox 14"/>
          <p:cNvSpPr txBox="1"/>
          <p:nvPr/>
        </p:nvSpPr>
        <p:spPr>
          <a:xfrm>
            <a:off x="0" y="809511"/>
            <a:ext cx="9244424" cy="525785"/>
          </a:xfrm>
          <a:prstGeom prst="rect">
            <a:avLst/>
          </a:prstGeom>
        </p:spPr>
        <p:txBody>
          <a:bodyPr lIns="0" tIns="0" rIns="0" bIns="0" rtlCol="0" anchor="t">
            <a:spAutoFit/>
          </a:bodyPr>
          <a:lstStyle/>
          <a:p>
            <a:pPr algn="ctr">
              <a:lnSpc>
                <a:spcPts val="4142"/>
              </a:lnSpc>
            </a:pPr>
            <a:r>
              <a:rPr lang="en-US" sz="3800">
                <a:solidFill>
                  <a:srgbClr val="FFFFFF"/>
                </a:solidFill>
                <a:latin typeface="Lato"/>
              </a:rPr>
              <a:t>INTERNATIONAL TAX AUTHORITY</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a:solidFill>
                  <a:srgbClr val="FFFFFF"/>
                </a:solidFill>
                <a:latin typeface="Lato"/>
              </a:rPr>
              <a:t>1-284-394-4415</a:t>
            </a:r>
          </a:p>
        </p:txBody>
      </p:sp>
      <p:sp>
        <p:nvSpPr>
          <p:cNvPr id="29" name="AutoShape 7">
            <a:extLst>
              <a:ext uri="{FF2B5EF4-FFF2-40B4-BE49-F238E27FC236}">
                <a16:creationId xmlns:a16="http://schemas.microsoft.com/office/drawing/2014/main" id="{F5039244-739A-577F-44F7-7687DA90D2EB}"/>
              </a:ext>
            </a:extLst>
          </p:cNvPr>
          <p:cNvSpPr/>
          <p:nvPr/>
        </p:nvSpPr>
        <p:spPr>
          <a:xfrm>
            <a:off x="827502" y="1318042"/>
            <a:ext cx="7605164" cy="0"/>
          </a:xfrm>
          <a:prstGeom prst="line">
            <a:avLst/>
          </a:prstGeom>
          <a:ln w="47625" cap="flat">
            <a:solidFill>
              <a:srgbClr val="FBFBFC"/>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125246" y="1578308"/>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2" name="TextBox 11">
            <a:extLst>
              <a:ext uri="{FF2B5EF4-FFF2-40B4-BE49-F238E27FC236}">
                <a16:creationId xmlns:a16="http://schemas.microsoft.com/office/drawing/2014/main" id="{695D4847-F941-35C0-0476-EEBD929A1D91}"/>
              </a:ext>
            </a:extLst>
          </p:cNvPr>
          <p:cNvSpPr txBox="1"/>
          <p:nvPr/>
        </p:nvSpPr>
        <p:spPr>
          <a:xfrm>
            <a:off x="1065322" y="3467546"/>
            <a:ext cx="14888552" cy="6494085"/>
          </a:xfrm>
          <a:prstGeom prst="rect">
            <a:avLst/>
          </a:prstGeom>
          <a:noFill/>
        </p:spPr>
        <p:txBody>
          <a:bodyPr wrap="square">
            <a:spAutoFit/>
          </a:bodyPr>
          <a:lstStyle/>
          <a:p>
            <a:pPr marL="0" indent="0">
              <a:buNone/>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When filing a CRS filing where the Virgin Islands Financial Institutions has a reportable account the requirements are: </a:t>
            </a:r>
          </a:p>
          <a:p>
            <a:pPr marL="0" indent="0">
              <a:buNone/>
            </a:pP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fontAlgn="base">
              <a:buNone/>
            </a:pP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For Individuals / Controlling Persons</a:t>
            </a:r>
            <a:b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Name, address, date of birth of Financial Account holders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Current country of tax residence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Tax Identification Number (or equivalent where applicable)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Account details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total account balance, or value of your accounts, at the end of the calendar year or other specific period</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gross amount of interest, dividends and other income, such as proceeds from the sale or redemption of investments</a:t>
            </a:r>
          </a:p>
        </p:txBody>
      </p:sp>
    </p:spTree>
    <p:extLst>
      <p:ext uri="{BB962C8B-B14F-4D97-AF65-F5344CB8AC3E}">
        <p14:creationId xmlns:p14="http://schemas.microsoft.com/office/powerpoint/2010/main" val="3238356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27425"/>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flipV="1">
            <a:off x="-82116" y="2906422"/>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12" name="TextBox 11">
            <a:extLst>
              <a:ext uri="{FF2B5EF4-FFF2-40B4-BE49-F238E27FC236}">
                <a16:creationId xmlns:a16="http://schemas.microsoft.com/office/drawing/2014/main" id="{F8699A31-B43B-4C94-192A-38EA2031F0FA}"/>
              </a:ext>
            </a:extLst>
          </p:cNvPr>
          <p:cNvSpPr txBox="1"/>
          <p:nvPr/>
        </p:nvSpPr>
        <p:spPr>
          <a:xfrm>
            <a:off x="691665" y="3702772"/>
            <a:ext cx="17077765" cy="6001643"/>
          </a:xfrm>
          <a:prstGeom prst="rect">
            <a:avLst/>
          </a:prstGeom>
          <a:noFill/>
        </p:spPr>
        <p:txBody>
          <a:bodyPr wrap="square">
            <a:spAutoFit/>
          </a:bodyPr>
          <a:lstStyle/>
          <a:p>
            <a:pPr marL="0" indent="0" fontAlgn="base">
              <a:buNone/>
            </a:pP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For Entities</a:t>
            </a:r>
            <a:b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Name and address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Current country of tax residence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Tax Identification Number (or equivalent where applicable)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Account details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total account balance, or value of your accounts, at the end of the calendar year or other specific period</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gross amount of interest, dividends and other income, such as proceeds from the sale or redemption of investments</a:t>
            </a:r>
          </a:p>
          <a:p>
            <a:pPr marL="457200" lvl="0" indent="-457200" fontAlgn="base">
              <a:buFont typeface="Arial" panose="020B0604020202020204" pitchFamily="34" charset="0"/>
              <a:buChar char="•"/>
            </a:pP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fontAlgn="base">
              <a:buNone/>
            </a:pP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9">
            <a:extLst>
              <a:ext uri="{FF2B5EF4-FFF2-40B4-BE49-F238E27FC236}">
                <a16:creationId xmlns:a16="http://schemas.microsoft.com/office/drawing/2014/main" id="{D062D856-E775-63D4-141B-66E6DC0EC045}"/>
              </a:ext>
            </a:extLst>
          </p:cNvPr>
          <p:cNvSpPr txBox="1"/>
          <p:nvPr/>
        </p:nvSpPr>
        <p:spPr>
          <a:xfrm>
            <a:off x="3350457" y="1581059"/>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326365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9DE2-5738-7DCC-FFDC-1C7CE5DA9D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D7F826-8B9A-F7F8-8ECA-D76126CAA4FE}"/>
              </a:ext>
            </a:extLst>
          </p:cNvPr>
          <p:cNvGrpSpPr/>
          <p:nvPr/>
        </p:nvGrpSpPr>
        <p:grpSpPr>
          <a:xfrm>
            <a:off x="0" y="0"/>
            <a:ext cx="18452231" cy="10287000"/>
            <a:chOff x="0" y="0"/>
            <a:chExt cx="6731424" cy="3752725"/>
          </a:xfrm>
        </p:grpSpPr>
        <p:sp>
          <p:nvSpPr>
            <p:cNvPr id="3" name="Freeform 3">
              <a:extLst>
                <a:ext uri="{FF2B5EF4-FFF2-40B4-BE49-F238E27FC236}">
                  <a16:creationId xmlns:a16="http://schemas.microsoft.com/office/drawing/2014/main" id="{64150A72-461E-2BE0-F4BB-DE619822ED2D}"/>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7063EADF-1259-F922-D7B4-50BF8E44CA91}"/>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E8FECC62-A933-3AC7-4C9A-12DE5D2D294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B2158C48-CAD8-3A9D-2A86-515E224B3836}"/>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64A44617-DFAA-87B1-3F3F-FE3EA6B18B06}"/>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7FCC8CB6-326A-6E0E-027F-0809082DEE23}"/>
              </a:ext>
            </a:extLst>
          </p:cNvPr>
          <p:cNvSpPr/>
          <p:nvPr/>
        </p:nvSpPr>
        <p:spPr>
          <a:xfrm flipV="1">
            <a:off x="0" y="2999411"/>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12" name="TextBox 11">
            <a:extLst>
              <a:ext uri="{FF2B5EF4-FFF2-40B4-BE49-F238E27FC236}">
                <a16:creationId xmlns:a16="http://schemas.microsoft.com/office/drawing/2014/main" id="{86502BDC-6DCD-7230-804C-25D6F877B736}"/>
              </a:ext>
            </a:extLst>
          </p:cNvPr>
          <p:cNvSpPr txBox="1"/>
          <p:nvPr/>
        </p:nvSpPr>
        <p:spPr>
          <a:xfrm>
            <a:off x="887505" y="3228657"/>
            <a:ext cx="17077765" cy="5509200"/>
          </a:xfrm>
          <a:prstGeom prst="rect">
            <a:avLst/>
          </a:prstGeom>
          <a:noFill/>
        </p:spPr>
        <p:txBody>
          <a:bodyPr wrap="square">
            <a:spAutoFit/>
          </a:bodyPr>
          <a:lstStyle/>
          <a:p>
            <a:pPr lvl="0" algn="just" fontAlgn="base"/>
            <a:r>
              <a:rPr lang="en-US" sz="3200" b="1" u="sng" dirty="0">
                <a:solidFill>
                  <a:schemeClr val="bg1"/>
                </a:solidFill>
                <a:latin typeface="Lato" panose="020F0502020204030203" pitchFamily="34" charset="0"/>
                <a:ea typeface="Lato" panose="020F0502020204030203" pitchFamily="34" charset="0"/>
                <a:cs typeface="Lato" panose="020F0502020204030203" pitchFamily="34" charset="0"/>
              </a:rPr>
              <a:t>Important Note:</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requirements previously mentioned for individual, controlling persons and entities are mandatory and are required by law, so this information must be reported. </a:t>
            </a:r>
          </a:p>
          <a:p>
            <a:pPr lvl="0" algn="just" fontAlgn="base"/>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Let’s say if there is a circumstance that you do not have a TIN because the jurisdiction does not issue TINs, in this case you can proceed with filing without a TIN. </a:t>
            </a:r>
          </a:p>
          <a:p>
            <a:pPr lvl="0" algn="just" fontAlgn="base"/>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In all cases it is expected that FIs collect the information outlined in my prior slide. If the information does not exist for a valid reason, then the FI can proceed with submitting a filing without providing the information. Please note that FIs who have not provided full filings will be subject to further compliance action where the compliance team will consider the reason for the missing required information.</a:t>
            </a:r>
          </a:p>
        </p:txBody>
      </p:sp>
      <p:sp>
        <p:nvSpPr>
          <p:cNvPr id="13" name="TextBox 9">
            <a:extLst>
              <a:ext uri="{FF2B5EF4-FFF2-40B4-BE49-F238E27FC236}">
                <a16:creationId xmlns:a16="http://schemas.microsoft.com/office/drawing/2014/main" id="{AD721772-5195-50C0-5863-531E0D6921AA}"/>
              </a:ext>
            </a:extLst>
          </p:cNvPr>
          <p:cNvSpPr txBox="1"/>
          <p:nvPr/>
        </p:nvSpPr>
        <p:spPr>
          <a:xfrm>
            <a:off x="3350457" y="1581059"/>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2419635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0" name="Subtitle 2">
            <a:extLst>
              <a:ext uri="{FF2B5EF4-FFF2-40B4-BE49-F238E27FC236}">
                <a16:creationId xmlns:a16="http://schemas.microsoft.com/office/drawing/2014/main" id="{5C5B2E62-39C8-D71E-BE9A-F21BE94F15F6}"/>
              </a:ext>
            </a:extLst>
          </p:cNvPr>
          <p:cNvSpPr txBox="1">
            <a:spLocks/>
          </p:cNvSpPr>
          <p:nvPr/>
        </p:nvSpPr>
        <p:spPr>
          <a:xfrm>
            <a:off x="1080872" y="3332178"/>
            <a:ext cx="15671626" cy="6515351"/>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“A Virgin Islands Financial Institution, in respect of each calendar year following the coming into force of this Act, file a return if (a) setting out the information required to be reported under the Common Reporting Standard in respect of each Reportable Account maintained by the Virgin Islands Financial Institution at any time during that year; or (b) if no Reportable Account is maintained.”</a:t>
            </a:r>
          </a:p>
          <a:p>
            <a:pPr algn="just"/>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A nil filing is achieved the same as when submitting a CRS filing whether XML or manual. The difference will come when the receiving country is set as the BVI, and the message type set as “the message advises there is no data to report. </a:t>
            </a:r>
          </a:p>
          <a:p>
            <a:pPr algn="just"/>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So, this is the first instance of where a Virgin Islands Financial Institution would be required to choose the Virgin Islands as the receiving jurisdiction.</a:t>
            </a:r>
          </a:p>
          <a:p>
            <a:pPr marL="0" indent="0" algn="just">
              <a:buFont typeface="Arial" pitchFamily="34" charset="0"/>
              <a:buNone/>
            </a:pPr>
            <a:endParaRPr lang="en-US" dirty="0"/>
          </a:p>
        </p:txBody>
      </p:sp>
      <p:sp>
        <p:nvSpPr>
          <p:cNvPr id="14" name="TextBox 9">
            <a:extLst>
              <a:ext uri="{FF2B5EF4-FFF2-40B4-BE49-F238E27FC236}">
                <a16:creationId xmlns:a16="http://schemas.microsoft.com/office/drawing/2014/main" id="{A5A04908-5904-C94D-3F1A-E48DAD6228BE}"/>
              </a:ext>
            </a:extLst>
          </p:cNvPr>
          <p:cNvSpPr txBox="1"/>
          <p:nvPr/>
        </p:nvSpPr>
        <p:spPr>
          <a:xfrm>
            <a:off x="3400832" y="1576066"/>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3631719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2184-537C-0025-06EA-66883CD201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D96344-C526-91BB-3A3D-DB94E1A71C66}"/>
              </a:ext>
            </a:extLst>
          </p:cNvPr>
          <p:cNvGrpSpPr/>
          <p:nvPr/>
        </p:nvGrpSpPr>
        <p:grpSpPr>
          <a:xfrm>
            <a:off x="-164232" y="-134983"/>
            <a:ext cx="18452231" cy="10287003"/>
            <a:chOff x="-29956" y="-1"/>
            <a:chExt cx="6731424" cy="3752726"/>
          </a:xfrm>
        </p:grpSpPr>
        <p:sp>
          <p:nvSpPr>
            <p:cNvPr id="3" name="Freeform 3">
              <a:extLst>
                <a:ext uri="{FF2B5EF4-FFF2-40B4-BE49-F238E27FC236}">
                  <a16:creationId xmlns:a16="http://schemas.microsoft.com/office/drawing/2014/main" id="{D5E06B96-CC76-D0C0-E3A5-42ED831043E2}"/>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38210878-8A77-823A-17CD-F55D8D2A2AA8}"/>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45E6FDC4-9ADB-38C2-0DD8-1238BFD7946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82D4064C-CE97-3F85-2D55-62AD40A1C31B}"/>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1995346C-16D4-0FFE-4B10-58D3ACB05192}"/>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5634CCD6-90D9-8086-ADF0-374804AA1069}"/>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65F04241-03CE-030D-6F0C-69C2BE84BA62}"/>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5A242E3F-3A83-5B3D-BE60-727C5D854AE2}"/>
              </a:ext>
            </a:extLst>
          </p:cNvPr>
          <p:cNvSpPr txBox="1">
            <a:spLocks/>
          </p:cNvSpPr>
          <p:nvPr/>
        </p:nvSpPr>
        <p:spPr>
          <a:xfrm>
            <a:off x="691665" y="3603816"/>
            <a:ext cx="16810308" cy="605117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The second instance of where a Virgin Islands Financial Institution would be required to choose the British Virgin Islands as the receiving jurisdiction.</a:t>
            </a:r>
          </a:p>
          <a:p>
            <a:pPr algn="just"/>
            <a:endParaRPr lang="en-US" sz="35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lnSpc>
                <a:spcPct val="110000"/>
              </a:lnSpc>
              <a:spcBef>
                <a:spcPts val="0"/>
              </a:spcBef>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Domestic reports (with British Virgin Island as the receiving country) are only required in</a:t>
            </a:r>
          </a:p>
          <a:p>
            <a:pPr marL="0" indent="0" algn="just">
              <a:lnSpc>
                <a:spcPct val="110000"/>
              </a:lnSpc>
              <a:spcBef>
                <a:spcPts val="0"/>
              </a:spcBef>
              <a:buNone/>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British Virgin Islands if the Reporting Entity is submitting a Nil filing, or if they have an</a:t>
            </a:r>
          </a:p>
          <a:p>
            <a:pPr marL="0" indent="0" algn="just">
              <a:lnSpc>
                <a:spcPct val="110000"/>
              </a:lnSpc>
              <a:spcBef>
                <a:spcPts val="0"/>
              </a:spcBef>
              <a:buNone/>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undocumented accounts to report. The OECD’s CRS requirements only permit accounts to</a:t>
            </a:r>
          </a:p>
          <a:p>
            <a:pPr marL="0" indent="0" algn="just">
              <a:lnSpc>
                <a:spcPct val="110000"/>
              </a:lnSpc>
              <a:spcBef>
                <a:spcPts val="0"/>
              </a:spcBef>
              <a:buNone/>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be treated as undocumented in specific circumstances, which was  discuss by my colleague. </a:t>
            </a:r>
          </a:p>
          <a:p>
            <a:pPr marL="0" indent="0" algn="just">
              <a:buFont typeface="Arial" pitchFamily="34" charset="0"/>
              <a:buNone/>
            </a:pPr>
            <a:endParaRPr lang="en-US" sz="35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We would like to remind Virgin Islands Financial Institution of how important it is to identify the residence of the account holder, as this can cause potential compliance risks and failures for us as a jurisdiction. Accounts held by British Virgin Islands resident account holders are not reportable, unless the account holder is dual-resident in another reportable jurisdiction.</a:t>
            </a:r>
          </a:p>
          <a:p>
            <a:pPr algn="just"/>
            <a:endParaRPr lang="en-US" sz="35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16" name="TextBox 9">
            <a:extLst>
              <a:ext uri="{FF2B5EF4-FFF2-40B4-BE49-F238E27FC236}">
                <a16:creationId xmlns:a16="http://schemas.microsoft.com/office/drawing/2014/main" id="{4D89E5C7-8DDC-6833-6681-7D62F8E15C45}"/>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3203546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A2B7-5842-525D-05AD-3EE391AA26B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DB2BBD-60BA-ECF8-609C-8D5A1CB46EC0}"/>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9C33746B-2EF1-88D0-6416-B751F7EE9F35}"/>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34ED78D6-E498-3404-9732-D9F341615F13}"/>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5346DDE4-AF4A-484E-860F-36A7B7F05B2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F8B900D8-EA58-70B9-A4A9-A020D4796804}"/>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EDCB2A48-03FF-271F-D258-D5AA0FACA74A}"/>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7443BBFD-8F37-C291-F830-24A0E98292F5}"/>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921F2460-F84F-3AB5-B677-C4CBA495FB02}"/>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8D80104F-D4F0-8DD0-54E7-F29A15A9D6D1}"/>
              </a:ext>
            </a:extLst>
          </p:cNvPr>
          <p:cNvSpPr txBox="1">
            <a:spLocks/>
          </p:cNvSpPr>
          <p:nvPr/>
        </p:nvSpPr>
        <p:spPr>
          <a:xfrm>
            <a:off x="691665" y="3408051"/>
            <a:ext cx="16628147" cy="62872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A Taxpayer Identification Number is a unique identifier assigned to individuals and entities for tax purposes. It could consist of a combination of letters, numbers or both.</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Let’s say if you are a Tax Resident in the UK, the TIN will be your National Insurance (NI) Number or Unique Tax Reference (UTR) Number.</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Some jurisdictions don’t issue a TIN, but they often use an equivalent.</a:t>
            </a:r>
          </a:p>
          <a:p>
            <a:pPr marL="0" indent="0" algn="just" fontAlgn="base">
              <a:buNone/>
            </a:pP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You can find further information on TIN formats for your country of tax residence through the </a:t>
            </a:r>
            <a:r>
              <a:rPr lang="en-US" u="sng" dirty="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OECD website</a:t>
            </a:r>
            <a:r>
              <a:rPr lang="en-US" dirty="0">
                <a:solidFill>
                  <a:schemeClr val="bg1"/>
                </a:solidFill>
                <a:latin typeface="Lato" panose="020F0502020204030203" pitchFamily="34" charset="0"/>
                <a:ea typeface="Lato" panose="020F0502020204030203" pitchFamily="34" charset="0"/>
                <a:cs typeface="Lato" panose="020F0502020204030203" pitchFamily="34" charset="0"/>
              </a:rPr>
              <a:t>. </a:t>
            </a:r>
          </a:p>
          <a:p>
            <a:endParaRPr lang="en-US" dirty="0"/>
          </a:p>
        </p:txBody>
      </p:sp>
      <p:sp>
        <p:nvSpPr>
          <p:cNvPr id="16" name="TextBox 9">
            <a:extLst>
              <a:ext uri="{FF2B5EF4-FFF2-40B4-BE49-F238E27FC236}">
                <a16:creationId xmlns:a16="http://schemas.microsoft.com/office/drawing/2014/main" id="{28A86086-1354-98A7-C444-893BAB1666E4}"/>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779708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7F405-6E0F-3900-BD73-768AEA4551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702B78D-2CC1-B57A-6818-40505AE015BF}"/>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12E745EC-606C-0A74-9D8B-AF8F8FBA269B}"/>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703ECE31-8825-C75C-6AA3-24620A45CF0E}"/>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101C8CEF-F84F-3B9D-B06C-C196EEFCFD0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62A697DF-45D7-E9FC-0A42-714CF13C4852}"/>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B201C159-C856-D3D6-89A1-8BF94061094C}"/>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09083359-800F-BDDF-33F6-A571CC14705B}"/>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C07EDF13-DE15-0FF2-5AD1-0264990E8430}"/>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6" name="TextBox 9">
            <a:extLst>
              <a:ext uri="{FF2B5EF4-FFF2-40B4-BE49-F238E27FC236}">
                <a16:creationId xmlns:a16="http://schemas.microsoft.com/office/drawing/2014/main" id="{C58C8429-E04C-4DBC-550B-8B25DAF5A1A2}"/>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E29DA67D-8D7A-4A13-5EE9-518AF0E204E1}"/>
              </a:ext>
            </a:extLst>
          </p:cNvPr>
          <p:cNvSpPr txBox="1"/>
          <p:nvPr/>
        </p:nvSpPr>
        <p:spPr>
          <a:xfrm>
            <a:off x="1938945" y="3435457"/>
            <a:ext cx="15004349" cy="4031873"/>
          </a:xfrm>
          <a:prstGeom prst="rect">
            <a:avLst/>
          </a:prstGeom>
          <a:noFill/>
        </p:spPr>
        <p:txBody>
          <a:bodyPr wrap="square">
            <a:spAutoFit/>
          </a:bodyPr>
          <a:lstStyle/>
          <a:p>
            <a:pPr marL="0" indent="0" algn="just">
              <a:buNone/>
            </a:pPr>
            <a:r>
              <a:rPr lang="en-US" sz="3200" b="1" u="sng" dirty="0">
                <a:solidFill>
                  <a:schemeClr val="bg1"/>
                </a:solidFill>
                <a:effectLst/>
                <a:latin typeface="Lato" panose="020F0502020204030203" pitchFamily="34" charset="0"/>
                <a:ea typeface="Lato" panose="020F0502020204030203" pitchFamily="34" charset="0"/>
                <a:cs typeface="Lato" panose="020F0502020204030203" pitchFamily="34" charset="0"/>
              </a:rPr>
              <a:t>Reporting TINs for New Accounts </a:t>
            </a:r>
            <a:endParaRPr lang="en-US" sz="3200" b="1" u="sng"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indent="-457200" algn="just">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CRS requires reporting financial institutions to report a TIN, or functional equivalent, for all new accounts, a TIN must be collected via self-certification upon account opening. The only exceptions are when: (</a:t>
            </a:r>
            <a:r>
              <a:rPr lang="en-US" sz="32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i</a:t>
            </a: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a TIN or functional equivalent is not issued by the relevant reportable jurisdiction; or (ii) the domestic law of the relevant reportable jurisdiction does not require the collection of a TIN or the jurisdiction's functional equivalent.</a:t>
            </a:r>
          </a:p>
        </p:txBody>
      </p:sp>
    </p:spTree>
    <p:extLst>
      <p:ext uri="{BB962C8B-B14F-4D97-AF65-F5344CB8AC3E}">
        <p14:creationId xmlns:p14="http://schemas.microsoft.com/office/powerpoint/2010/main" val="3625520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12353-0541-1D35-3182-E6FE4A25E2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19F10A-D241-2B81-711A-244F83A211DB}"/>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46EFA4E1-A0E8-CD09-73F8-12760BA7D4F4}"/>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271D44E6-19B8-5950-D61B-2F68A183B3D3}"/>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EDCCDCCD-2455-CDF3-0CE7-AD3B3F41B49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D92951FA-D933-73A8-D6AB-A0978F19F8F9}"/>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D47E07CC-DFF6-DB07-9C87-98FEAA6C4CCB}"/>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8DE77DC3-94C7-D3A6-C5D9-0F66AADA6B5F}"/>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F7494FC9-F8E5-19FA-74AA-3DE6393B526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A2DFE731-D305-CC43-E7A9-9D43D0874B62}"/>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2FE0BB5B-E844-68B8-DD79-BB6AE2764C9D}"/>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0" name="TextBox 9">
            <a:extLst>
              <a:ext uri="{FF2B5EF4-FFF2-40B4-BE49-F238E27FC236}">
                <a16:creationId xmlns:a16="http://schemas.microsoft.com/office/drawing/2014/main" id="{8FC5DC3C-C2C7-BA00-2EE5-B8CA8BAE5860}"/>
              </a:ext>
            </a:extLst>
          </p:cNvPr>
          <p:cNvSpPr txBox="1"/>
          <p:nvPr/>
        </p:nvSpPr>
        <p:spPr>
          <a:xfrm>
            <a:off x="2501153" y="3325653"/>
            <a:ext cx="13285694" cy="5914632"/>
          </a:xfrm>
          <a:prstGeom prst="rect">
            <a:avLst/>
          </a:prstGeom>
          <a:noFill/>
        </p:spPr>
        <p:txBody>
          <a:bodyPr wrap="square">
            <a:spAutoFit/>
          </a:bodyPr>
          <a:lstStyle/>
          <a:p>
            <a:pPr marL="0" marR="0" indent="0" algn="just">
              <a:lnSpc>
                <a:spcPct val="105000"/>
              </a:lnSpc>
              <a:spcBef>
                <a:spcPts val="0"/>
              </a:spcBef>
              <a:spcAft>
                <a:spcPts val="800"/>
              </a:spcAft>
              <a:buNone/>
            </a:pPr>
            <a:r>
              <a:rPr lang="en-US" sz="3200" b="1" u="sng" kern="100" dirty="0">
                <a:solidFill>
                  <a:schemeClr val="bg1"/>
                </a:solidFill>
                <a:effectLst/>
                <a:latin typeface="Lato" panose="020F0502020204030203" pitchFamily="34" charset="0"/>
                <a:ea typeface="Lato" panose="020F0502020204030203" pitchFamily="34" charset="0"/>
                <a:cs typeface="Lato" panose="020F0502020204030203" pitchFamily="34" charset="0"/>
              </a:rPr>
              <a:t>Reporting TINs for Pre-exiting Account</a:t>
            </a:r>
          </a:p>
          <a:p>
            <a:pPr marL="0" marR="0" indent="0" algn="just">
              <a:lnSpc>
                <a:spcPct val="120000"/>
              </a:lnSpc>
              <a:spcBef>
                <a:spcPts val="0"/>
              </a:spcBef>
              <a:buNone/>
            </a:pPr>
            <a:endPar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marR="0" indent="-457200" algn="just">
              <a:lnSpc>
                <a:spcPct val="105000"/>
              </a:lnSpc>
              <a:spcBef>
                <a:spcPts val="0"/>
              </a:spcBef>
              <a:spcAft>
                <a:spcPts val="800"/>
              </a:spcAft>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For pre-existing accounts, CRS requires reporting financial institutions    to report a TIN, or functional equivalent, if the TIN is in the institution's records. If the TIN is not in its records, the reporting financial institution must use reasonable efforts to obtain a TIN. The reporting financial institution is only excused from using reasonable efforts to obtain a TIN or functional equivalent where "reasonable efforts," meaning genuine attempts to acquire a TIN, are made at least once per year, starting from the identification of the account as a reportable account.</a:t>
            </a:r>
          </a:p>
        </p:txBody>
      </p:sp>
    </p:spTree>
    <p:extLst>
      <p:ext uri="{BB962C8B-B14F-4D97-AF65-F5344CB8AC3E}">
        <p14:creationId xmlns:p14="http://schemas.microsoft.com/office/powerpoint/2010/main" val="874106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9855d8076a30dee4814a789291636c3b">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88c84cec5eb6f601c14228b45777e2e8"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f4782d-7c78-4775-81aa-e2dcdc820462}"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F5E4A4-B35E-4F10-AA1C-B615353354B4}">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http://www.w3.org/XML/1998/namespace"/>
    <ds:schemaRef ds:uri="http://purl.org/dc/terms/"/>
    <ds:schemaRef ds:uri="08ac10b7-eaa9-4033-98fd-f143b60a018a"/>
    <ds:schemaRef ds:uri="458a73f0-be2f-4709-b71d-dcd1b4f97f17"/>
  </ds:schemaRefs>
</ds:datastoreItem>
</file>

<file path=customXml/itemProps2.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3.xml><?xml version="1.0" encoding="utf-8"?>
<ds:datastoreItem xmlns:ds="http://schemas.openxmlformats.org/officeDocument/2006/customXml" ds:itemID="{04A6B331-EAF8-44E0-BB16-7C1DB1D3C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8a73f0-be2f-4709-b71d-dcd1b4f97f17"/>
    <ds:schemaRef ds:uri="08ac10b7-eaa9-4033-98fd-f143b60a0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1906</TotalTime>
  <Words>2382</Words>
  <Application>Microsoft Office PowerPoint</Application>
  <PresentationFormat>Custom</PresentationFormat>
  <Paragraphs>179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League Spartan</vt:lpstr>
      <vt:lpstr>Blinker</vt:lpstr>
      <vt:lpstr>Arimo</vt:lpstr>
      <vt:lpstr>Bahnschrift Condensed</vt:lpstr>
      <vt:lpstr>Cambria</vt:lpstr>
      <vt:lpstr>Lato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lastModifiedBy>Tashia Chinnery</cp:lastModifiedBy>
  <cp:revision>39</cp:revision>
  <cp:lastPrinted>2024-02-28T13:08:02Z</cp:lastPrinted>
  <dcterms:created xsi:type="dcterms:W3CDTF">2006-08-16T00:00:00Z</dcterms:created>
  <dcterms:modified xsi:type="dcterms:W3CDTF">2024-06-05T14:45:47Z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