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1"/>
  </p:notesMasterIdLst>
  <p:sldIdLst>
    <p:sldId id="256" r:id="rId5"/>
    <p:sldId id="280" r:id="rId6"/>
    <p:sldId id="295" r:id="rId7"/>
    <p:sldId id="306" r:id="rId8"/>
    <p:sldId id="262" r:id="rId9"/>
    <p:sldId id="297" r:id="rId10"/>
    <p:sldId id="298" r:id="rId11"/>
    <p:sldId id="299" r:id="rId12"/>
    <p:sldId id="300" r:id="rId13"/>
    <p:sldId id="301" r:id="rId14"/>
    <p:sldId id="302" r:id="rId15"/>
    <p:sldId id="303" r:id="rId16"/>
    <p:sldId id="304" r:id="rId17"/>
    <p:sldId id="305" r:id="rId18"/>
    <p:sldId id="260" r:id="rId19"/>
    <p:sldId id="278" r:id="rId20"/>
  </p:sldIdLst>
  <p:sldSz cx="18288000" cy="10287000"/>
  <p:notesSz cx="6950075" cy="9236075"/>
  <p:embeddedFontLst>
    <p:embeddedFont>
      <p:font typeface="Arimo" panose="020B0604020202020204" charset="0"/>
      <p:regular r:id="rId22"/>
    </p:embeddedFont>
    <p:embeddedFont>
      <p:font typeface="Bahnschrift Condensed" panose="020B0502040204020203" pitchFamily="34" charset="0"/>
      <p:regular r:id="rId23"/>
      <p:bold r:id="rId24"/>
    </p:embeddedFont>
    <p:embeddedFont>
      <p:font typeface="Blinker" panose="020B0604020202020204" charset="0"/>
      <p:regular r:id="rId25"/>
    </p:embeddedFont>
    <p:embeddedFont>
      <p:font typeface="Cambria" panose="02040503050406030204" pitchFamily="18" charset="0"/>
      <p:regular r:id="rId26"/>
      <p:bold r:id="rId27"/>
      <p:italic r:id="rId28"/>
      <p:boldItalic r:id="rId29"/>
    </p:embeddedFont>
    <p:embeddedFont>
      <p:font typeface="Lato" panose="020F0502020204030203" pitchFamily="34" charset="0"/>
      <p:regular r:id="rId30"/>
      <p:bold r:id="rId31"/>
      <p:italic r:id="rId32"/>
      <p:boldItalic r:id="rId33"/>
    </p:embeddedFont>
    <p:embeddedFont>
      <p:font typeface="League Spartan" panose="020B0604020202020204"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26B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686" autoAdjust="0"/>
  </p:normalViewPr>
  <p:slideViewPr>
    <p:cSldViewPr snapToGrid="0">
      <p:cViewPr varScale="1">
        <p:scale>
          <a:sx n="49" d="100"/>
          <a:sy n="49" d="100"/>
        </p:scale>
        <p:origin x="1974"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C527008A-28B3-4A3C-99DA-C186A5164A81}" type="datetimeFigureOut">
              <a:rPr lang="en-US" smtClean="0"/>
              <a:t>2/28/2024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406816FD-096E-48D6-947E-E956FFE7C515}" type="slidenum">
              <a:rPr lang="en-US" smtClean="0"/>
              <a:t>‹#›</a:t>
            </a:fld>
            <a:endParaRPr lang="en-US"/>
          </a:p>
        </p:txBody>
      </p:sp>
    </p:spTree>
    <p:extLst>
      <p:ext uri="{BB962C8B-B14F-4D97-AF65-F5344CB8AC3E}">
        <p14:creationId xmlns:p14="http://schemas.microsoft.com/office/powerpoint/2010/main" val="246358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1</a:t>
            </a:fld>
            <a:endParaRPr lang="en-US"/>
          </a:p>
        </p:txBody>
      </p:sp>
    </p:spTree>
    <p:extLst>
      <p:ext uri="{BB962C8B-B14F-4D97-AF65-F5344CB8AC3E}">
        <p14:creationId xmlns:p14="http://schemas.microsoft.com/office/powerpoint/2010/main" val="1198576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10</a:t>
            </a:fld>
            <a:endParaRPr lang="en-US"/>
          </a:p>
        </p:txBody>
      </p:sp>
    </p:spTree>
    <p:extLst>
      <p:ext uri="{BB962C8B-B14F-4D97-AF65-F5344CB8AC3E}">
        <p14:creationId xmlns:p14="http://schemas.microsoft.com/office/powerpoint/2010/main" val="769080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11</a:t>
            </a:fld>
            <a:endParaRPr lang="en-US"/>
          </a:p>
        </p:txBody>
      </p:sp>
    </p:spTree>
    <p:extLst>
      <p:ext uri="{BB962C8B-B14F-4D97-AF65-F5344CB8AC3E}">
        <p14:creationId xmlns:p14="http://schemas.microsoft.com/office/powerpoint/2010/main" val="3513722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12</a:t>
            </a:fld>
            <a:endParaRPr lang="en-US"/>
          </a:p>
        </p:txBody>
      </p:sp>
    </p:spTree>
    <p:extLst>
      <p:ext uri="{BB962C8B-B14F-4D97-AF65-F5344CB8AC3E}">
        <p14:creationId xmlns:p14="http://schemas.microsoft.com/office/powerpoint/2010/main" val="611192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13</a:t>
            </a:fld>
            <a:endParaRPr lang="en-US"/>
          </a:p>
        </p:txBody>
      </p:sp>
    </p:spTree>
    <p:extLst>
      <p:ext uri="{BB962C8B-B14F-4D97-AF65-F5344CB8AC3E}">
        <p14:creationId xmlns:p14="http://schemas.microsoft.com/office/powerpoint/2010/main" val="600411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100" kern="100" dirty="0">
              <a:solidFill>
                <a:schemeClr val="bg1"/>
              </a:solidFill>
              <a:latin typeface="Lato" panose="020F0502020204030203" pitchFamily="34" charset="0"/>
              <a:ea typeface="Lato" panose="020F0502020204030203" pitchFamily="34" charset="0"/>
              <a:cs typeface="Lato" panose="020F0502020204030203" pitchFamily="34" charset="0"/>
            </a:endParaRPr>
          </a:p>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14</a:t>
            </a:fld>
            <a:endParaRPr lang="en-US"/>
          </a:p>
        </p:txBody>
      </p:sp>
    </p:spTree>
    <p:extLst>
      <p:ext uri="{BB962C8B-B14F-4D97-AF65-F5344CB8AC3E}">
        <p14:creationId xmlns:p14="http://schemas.microsoft.com/office/powerpoint/2010/main" val="1028680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b="1" i="1" dirty="0">
              <a:solidFill>
                <a:schemeClr val="bg1"/>
              </a:solidFill>
              <a:latin typeface="Lato" panose="020F0502020204030203" pitchFamily="34" charset="0"/>
              <a:ea typeface="Lato" panose="020F0502020204030203" pitchFamily="34" charset="0"/>
              <a:cs typeface="Lato" panose="020F0502020204030203" pitchFamily="34" charset="0"/>
            </a:endParaRPr>
          </a:p>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15</a:t>
            </a:fld>
            <a:endParaRPr lang="en-US"/>
          </a:p>
        </p:txBody>
      </p:sp>
    </p:spTree>
    <p:extLst>
      <p:ext uri="{BB962C8B-B14F-4D97-AF65-F5344CB8AC3E}">
        <p14:creationId xmlns:p14="http://schemas.microsoft.com/office/powerpoint/2010/main" val="2392253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16</a:t>
            </a:fld>
            <a:endParaRPr lang="en-US"/>
          </a:p>
        </p:txBody>
      </p:sp>
    </p:spTree>
    <p:extLst>
      <p:ext uri="{BB962C8B-B14F-4D97-AF65-F5344CB8AC3E}">
        <p14:creationId xmlns:p14="http://schemas.microsoft.com/office/powerpoint/2010/main" val="429335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2</a:t>
            </a:fld>
            <a:endParaRPr lang="en-US"/>
          </a:p>
        </p:txBody>
      </p:sp>
    </p:spTree>
    <p:extLst>
      <p:ext uri="{BB962C8B-B14F-4D97-AF65-F5344CB8AC3E}">
        <p14:creationId xmlns:p14="http://schemas.microsoft.com/office/powerpoint/2010/main" val="3807958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sz="1800" kern="0" dirty="0">
              <a:solidFill>
                <a:srgbClr val="323233"/>
              </a:solidFill>
              <a:latin typeface="Cambria" panose="02040503050406030204" pitchFamily="18" charset="0"/>
              <a:ea typeface="Aptos" panose="020B0004020202020204" pitchFamily="34" charset="0"/>
              <a:cs typeface="Times New Roman" panose="02020603050405020304" pitchFamily="18" charset="0"/>
            </a:endParaRPr>
          </a:p>
          <a:p>
            <a:pPr defTabSz="924916">
              <a:defRPr/>
            </a:pP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3</a:t>
            </a:fld>
            <a:endParaRPr lang="en-US"/>
          </a:p>
        </p:txBody>
      </p:sp>
    </p:spTree>
    <p:extLst>
      <p:ext uri="{BB962C8B-B14F-4D97-AF65-F5344CB8AC3E}">
        <p14:creationId xmlns:p14="http://schemas.microsoft.com/office/powerpoint/2010/main" val="1689305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20150-0B12-8AFD-937D-B0E65EED9B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1C1AAA-A38B-3B52-D336-A067FF3380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FEA82-237E-47DB-5638-1400B9D4AF90}"/>
              </a:ext>
            </a:extLst>
          </p:cNvPr>
          <p:cNvSpPr>
            <a:spLocks noGrp="1"/>
          </p:cNvSpPr>
          <p:nvPr>
            <p:ph type="body" idx="1"/>
          </p:nvPr>
        </p:nvSpPr>
        <p:spPr/>
        <p:txBody>
          <a:bodyPr/>
          <a:lstStyle/>
          <a:p>
            <a:pPr defTabSz="924916">
              <a:defRPr/>
            </a:pPr>
            <a:endParaRPr lang="en-US" sz="1800" kern="0" dirty="0">
              <a:solidFill>
                <a:srgbClr val="323233"/>
              </a:solidFill>
              <a:latin typeface="Cambria" panose="02040503050406030204" pitchFamily="18" charset="0"/>
              <a:ea typeface="Aptos" panose="020B0004020202020204" pitchFamily="34" charset="0"/>
              <a:cs typeface="Times New Roman" panose="02020603050405020304" pitchFamily="18" charset="0"/>
            </a:endParaRPr>
          </a:p>
          <a:p>
            <a:pPr defTabSz="924916">
              <a:defRPr/>
            </a:pPr>
            <a:endParaRPr lang="en-US" sz="1800" dirty="0">
              <a:solidFill>
                <a:schemeClr val="bg1"/>
              </a:solidFill>
              <a:latin typeface="Lato" panose="020F0502020204030203" pitchFamily="34" charset="0"/>
              <a:ea typeface="Lato" panose="020F0502020204030203" pitchFamily="34" charset="0"/>
              <a:cs typeface="Lato" panose="020F0502020204030203" pitchFamily="34" charset="0"/>
            </a:endParaRPr>
          </a:p>
          <a:p>
            <a:pPr defTabSz="924916">
              <a:defRPr/>
            </a:pPr>
            <a:endParaRPr lang="en-US" sz="18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a:extLst>
              <a:ext uri="{FF2B5EF4-FFF2-40B4-BE49-F238E27FC236}">
                <a16:creationId xmlns:a16="http://schemas.microsoft.com/office/drawing/2014/main" id="{A3998A2B-DEDE-8EEC-1310-8A854D53F628}"/>
              </a:ext>
            </a:extLst>
          </p:cNvPr>
          <p:cNvSpPr>
            <a:spLocks noGrp="1"/>
          </p:cNvSpPr>
          <p:nvPr>
            <p:ph type="sldNum" sz="quarter" idx="5"/>
          </p:nvPr>
        </p:nvSpPr>
        <p:spPr/>
        <p:txBody>
          <a:bodyPr/>
          <a:lstStyle/>
          <a:p>
            <a:fld id="{406816FD-096E-48D6-947E-E956FFE7C515}" type="slidenum">
              <a:rPr lang="en-US" smtClean="0"/>
              <a:t>4</a:t>
            </a:fld>
            <a:endParaRPr lang="en-US"/>
          </a:p>
        </p:txBody>
      </p:sp>
    </p:spTree>
    <p:extLst>
      <p:ext uri="{BB962C8B-B14F-4D97-AF65-F5344CB8AC3E}">
        <p14:creationId xmlns:p14="http://schemas.microsoft.com/office/powerpoint/2010/main" val="3532809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5</a:t>
            </a:fld>
            <a:endParaRPr lang="en-US"/>
          </a:p>
        </p:txBody>
      </p:sp>
    </p:spTree>
    <p:extLst>
      <p:ext uri="{BB962C8B-B14F-4D97-AF65-F5344CB8AC3E}">
        <p14:creationId xmlns:p14="http://schemas.microsoft.com/office/powerpoint/2010/main" val="2211036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6</a:t>
            </a:fld>
            <a:endParaRPr lang="en-US"/>
          </a:p>
        </p:txBody>
      </p:sp>
    </p:spTree>
    <p:extLst>
      <p:ext uri="{BB962C8B-B14F-4D97-AF65-F5344CB8AC3E}">
        <p14:creationId xmlns:p14="http://schemas.microsoft.com/office/powerpoint/2010/main" val="867524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7</a:t>
            </a:fld>
            <a:endParaRPr lang="en-US"/>
          </a:p>
        </p:txBody>
      </p:sp>
    </p:spTree>
    <p:extLst>
      <p:ext uri="{BB962C8B-B14F-4D97-AF65-F5344CB8AC3E}">
        <p14:creationId xmlns:p14="http://schemas.microsoft.com/office/powerpoint/2010/main" val="2856224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8</a:t>
            </a:fld>
            <a:endParaRPr lang="en-US"/>
          </a:p>
        </p:txBody>
      </p:sp>
    </p:spTree>
    <p:extLst>
      <p:ext uri="{BB962C8B-B14F-4D97-AF65-F5344CB8AC3E}">
        <p14:creationId xmlns:p14="http://schemas.microsoft.com/office/powerpoint/2010/main" val="71364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9</a:t>
            </a:fld>
            <a:endParaRPr lang="en-US"/>
          </a:p>
        </p:txBody>
      </p:sp>
    </p:spTree>
    <p:extLst>
      <p:ext uri="{BB962C8B-B14F-4D97-AF65-F5344CB8AC3E}">
        <p14:creationId xmlns:p14="http://schemas.microsoft.com/office/powerpoint/2010/main" val="2595976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1.png"/><Relationship Id="rId10" Type="http://schemas.openxmlformats.org/officeDocument/2006/relationships/image" Target="../media/image9.png"/><Relationship Id="rId4" Type="http://schemas.openxmlformats.org/officeDocument/2006/relationships/image" Target="../media/image4.sv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cid:image003.png@01DA55F8.C990EEA0"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oecd.org/tax/automatic-exchange/crs-implementation-and-assistance/tax-identification-numb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547E"/>
        </a:solidFill>
        <a:effectLst/>
      </p:bgPr>
    </p:bg>
    <p:spTree>
      <p:nvGrpSpPr>
        <p:cNvPr id="1" name=""/>
        <p:cNvGrpSpPr/>
        <p:nvPr/>
      </p:nvGrpSpPr>
      <p:grpSpPr>
        <a:xfrm>
          <a:off x="0" y="0"/>
          <a:ext cx="0" cy="0"/>
          <a:chOff x="0" y="0"/>
          <a:chExt cx="0" cy="0"/>
        </a:xfrm>
      </p:grpSpPr>
      <p:grpSp>
        <p:nvGrpSpPr>
          <p:cNvPr id="2" name="Group 2"/>
          <p:cNvGrpSpPr/>
          <p:nvPr/>
        </p:nvGrpSpPr>
        <p:grpSpPr>
          <a:xfrm rot="5822695">
            <a:off x="6472428" y="847266"/>
            <a:ext cx="5343144" cy="20268284"/>
            <a:chOff x="0" y="0"/>
            <a:chExt cx="1949193" cy="7393925"/>
          </a:xfrm>
        </p:grpSpPr>
        <p:sp>
          <p:nvSpPr>
            <p:cNvPr id="3" name="Freeform 3"/>
            <p:cNvSpPr/>
            <p:nvPr/>
          </p:nvSpPr>
          <p:spPr>
            <a:xfrm>
              <a:off x="0" y="0"/>
              <a:ext cx="1949193" cy="7393925"/>
            </a:xfrm>
            <a:custGeom>
              <a:avLst/>
              <a:gdLst/>
              <a:ahLst/>
              <a:cxnLst/>
              <a:rect l="l" t="t" r="r" b="b"/>
              <a:pathLst>
                <a:path w="1949193" h="7393925">
                  <a:moveTo>
                    <a:pt x="0" y="0"/>
                  </a:moveTo>
                  <a:lnTo>
                    <a:pt x="1949193" y="0"/>
                  </a:lnTo>
                  <a:lnTo>
                    <a:pt x="1949193" y="7393925"/>
                  </a:lnTo>
                  <a:lnTo>
                    <a:pt x="0" y="7393925"/>
                  </a:lnTo>
                  <a:close/>
                </a:path>
              </a:pathLst>
            </a:custGeom>
            <a:solidFill>
              <a:srgbClr val="A6A6A6"/>
            </a:solidFill>
          </p:spPr>
          <p:txBody>
            <a:bodyPr/>
            <a:lstStyle/>
            <a:p>
              <a:endParaRPr lang="en-US"/>
            </a:p>
          </p:txBody>
        </p:sp>
      </p:grpSp>
      <p:grpSp>
        <p:nvGrpSpPr>
          <p:cNvPr id="4" name="Group 4"/>
          <p:cNvGrpSpPr/>
          <p:nvPr/>
        </p:nvGrpSpPr>
        <p:grpSpPr>
          <a:xfrm rot="-6444498">
            <a:off x="11471393" y="704254"/>
            <a:ext cx="3634503" cy="17462735"/>
            <a:chOff x="0" y="0"/>
            <a:chExt cx="1325877" cy="6370453"/>
          </a:xfrm>
        </p:grpSpPr>
        <p:sp>
          <p:nvSpPr>
            <p:cNvPr id="5" name="Freeform 5"/>
            <p:cNvSpPr/>
            <p:nvPr/>
          </p:nvSpPr>
          <p:spPr>
            <a:xfrm>
              <a:off x="0" y="0"/>
              <a:ext cx="1325877" cy="6370453"/>
            </a:xfrm>
            <a:custGeom>
              <a:avLst/>
              <a:gdLst/>
              <a:ahLst/>
              <a:cxnLst/>
              <a:rect l="l" t="t" r="r" b="b"/>
              <a:pathLst>
                <a:path w="1325877" h="6370453">
                  <a:moveTo>
                    <a:pt x="0" y="0"/>
                  </a:moveTo>
                  <a:lnTo>
                    <a:pt x="1325877" y="0"/>
                  </a:lnTo>
                  <a:lnTo>
                    <a:pt x="1325877" y="6370453"/>
                  </a:lnTo>
                  <a:lnTo>
                    <a:pt x="0" y="6370453"/>
                  </a:lnTo>
                  <a:close/>
                </a:path>
              </a:pathLst>
            </a:custGeom>
            <a:solidFill>
              <a:srgbClr val="F60F10"/>
            </a:solidFill>
          </p:spPr>
          <p:txBody>
            <a:bodyPr/>
            <a:lstStyle/>
            <a:p>
              <a:endParaRPr lang="en-US"/>
            </a:p>
          </p:txBody>
        </p:sp>
      </p:grpSp>
      <p:grpSp>
        <p:nvGrpSpPr>
          <p:cNvPr id="6" name="Group 6"/>
          <p:cNvGrpSpPr>
            <a:grpSpLocks noChangeAspect="1"/>
          </p:cNvGrpSpPr>
          <p:nvPr/>
        </p:nvGrpSpPr>
        <p:grpSpPr>
          <a:xfrm>
            <a:off x="314131" y="183664"/>
            <a:ext cx="6903443" cy="6903415"/>
            <a:chOff x="0" y="0"/>
            <a:chExt cx="6350000" cy="6349975"/>
          </a:xfrm>
        </p:grpSpPr>
        <p:sp>
          <p:nvSpPr>
            <p:cNvPr id="7" name="Freeform 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8" name="TextBox 8"/>
          <p:cNvSpPr txBox="1"/>
          <p:nvPr/>
        </p:nvSpPr>
        <p:spPr>
          <a:xfrm>
            <a:off x="8198471" y="351861"/>
            <a:ext cx="10613482" cy="564257"/>
          </a:xfrm>
          <a:prstGeom prst="rect">
            <a:avLst/>
          </a:prstGeom>
        </p:spPr>
        <p:txBody>
          <a:bodyPr lIns="0" tIns="0" rIns="0" bIns="0" rtlCol="0" anchor="t">
            <a:spAutoFit/>
          </a:bodyPr>
          <a:lstStyle/>
          <a:p>
            <a:pPr>
              <a:lnSpc>
                <a:spcPts val="4359"/>
              </a:lnSpc>
            </a:pPr>
            <a:r>
              <a:rPr lang="en-US" sz="3999">
                <a:solidFill>
                  <a:srgbClr val="FFFFFF"/>
                </a:solidFill>
                <a:latin typeface="Lato"/>
              </a:rPr>
              <a:t>INTERNATIONAL TAX AUTHORITY</a:t>
            </a:r>
          </a:p>
        </p:txBody>
      </p:sp>
      <p:sp>
        <p:nvSpPr>
          <p:cNvPr id="9" name="TextBox 9"/>
          <p:cNvSpPr txBox="1"/>
          <p:nvPr/>
        </p:nvSpPr>
        <p:spPr>
          <a:xfrm>
            <a:off x="7624482" y="1264024"/>
            <a:ext cx="10085294" cy="1191311"/>
          </a:xfrm>
          <a:prstGeom prst="rect">
            <a:avLst/>
          </a:prstGeom>
        </p:spPr>
        <p:txBody>
          <a:bodyPr wrap="square" lIns="0" tIns="0" rIns="0" bIns="0" rtlCol="0" anchor="t">
            <a:spAutoFit/>
          </a:bodyPr>
          <a:lstStyle/>
          <a:p>
            <a:pPr>
              <a:lnSpc>
                <a:spcPts val="10219"/>
              </a:lnSpc>
            </a:pPr>
            <a:r>
              <a:rPr lang="en-US" sz="4800" u="sng" dirty="0">
                <a:solidFill>
                  <a:srgbClr val="FFFFFF"/>
                </a:solidFill>
                <a:latin typeface="League Spartan"/>
              </a:rPr>
              <a:t>Common Reporting Standards</a:t>
            </a:r>
          </a:p>
        </p:txBody>
      </p:sp>
      <p:sp>
        <p:nvSpPr>
          <p:cNvPr id="10" name="TextBox 10"/>
          <p:cNvSpPr txBox="1"/>
          <p:nvPr/>
        </p:nvSpPr>
        <p:spPr>
          <a:xfrm>
            <a:off x="11049000" y="9037350"/>
            <a:ext cx="10613482" cy="653962"/>
          </a:xfrm>
          <a:prstGeom prst="rect">
            <a:avLst/>
          </a:prstGeom>
        </p:spPr>
        <p:txBody>
          <a:bodyPr lIns="0" tIns="0" rIns="0" bIns="0" rtlCol="0" anchor="t">
            <a:spAutoFit/>
          </a:bodyPr>
          <a:lstStyle/>
          <a:p>
            <a:pPr>
              <a:lnSpc>
                <a:spcPts val="5599"/>
              </a:lnSpc>
            </a:pPr>
            <a:r>
              <a:rPr lang="en-US" sz="3999" dirty="0">
                <a:solidFill>
                  <a:srgbClr val="FFFFFF"/>
                </a:solidFill>
                <a:latin typeface="Lato"/>
              </a:rPr>
              <a:t>	</a:t>
            </a:r>
            <a:endParaRPr lang="en-US" sz="3999" dirty="0">
              <a:solidFill>
                <a:srgbClr val="FFFFFF"/>
              </a:solidFill>
              <a:latin typeface="Arimo"/>
            </a:endParaRPr>
          </a:p>
        </p:txBody>
      </p:sp>
      <p:sp>
        <p:nvSpPr>
          <p:cNvPr id="12" name="Title 1">
            <a:extLst>
              <a:ext uri="{FF2B5EF4-FFF2-40B4-BE49-F238E27FC236}">
                <a16:creationId xmlns:a16="http://schemas.microsoft.com/office/drawing/2014/main" id="{1DDF96A2-1437-AC64-B336-539C647113EE}"/>
              </a:ext>
            </a:extLst>
          </p:cNvPr>
          <p:cNvSpPr txBox="1">
            <a:spLocks/>
          </p:cNvSpPr>
          <p:nvPr/>
        </p:nvSpPr>
        <p:spPr>
          <a:xfrm>
            <a:off x="7010251" y="4786764"/>
            <a:ext cx="10492202" cy="3156729"/>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solidFill>
                  <a:schemeClr val="bg1"/>
                </a:solidFill>
                <a:latin typeface="Bahnschrift Condensed" pitchFamily="34" charset="0"/>
              </a:rPr>
              <a:t> </a:t>
            </a:r>
            <a:r>
              <a:rPr lang="en-US" sz="9800" dirty="0">
                <a:solidFill>
                  <a:schemeClr val="bg1"/>
                </a:solidFill>
                <a:latin typeface="Bahnschrift Condensed" pitchFamily="34" charset="0"/>
              </a:rPr>
              <a:t>Filing Requirements</a:t>
            </a: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7F405-6E0F-3900-BD73-768AEA45516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702B78D-2CC1-B57A-6818-40505AE015BF}"/>
              </a:ext>
            </a:extLst>
          </p:cNvPr>
          <p:cNvGrpSpPr/>
          <p:nvPr/>
        </p:nvGrpSpPr>
        <p:grpSpPr>
          <a:xfrm>
            <a:off x="0" y="-3"/>
            <a:ext cx="18452231" cy="10287003"/>
            <a:chOff x="-29956" y="-1"/>
            <a:chExt cx="6731424" cy="3752726"/>
          </a:xfrm>
        </p:grpSpPr>
        <p:sp>
          <p:nvSpPr>
            <p:cNvPr id="3" name="Freeform 3">
              <a:extLst>
                <a:ext uri="{FF2B5EF4-FFF2-40B4-BE49-F238E27FC236}">
                  <a16:creationId xmlns:a16="http://schemas.microsoft.com/office/drawing/2014/main" id="{12E745EC-606C-0A74-9D8B-AF8F8FBA269B}"/>
                </a:ext>
              </a:extLst>
            </p:cNvPr>
            <p:cNvSpPr/>
            <p:nvPr/>
          </p:nvSpPr>
          <p:spPr>
            <a:xfrm>
              <a:off x="-29956" y="-1"/>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a:extLst>
              <a:ext uri="{FF2B5EF4-FFF2-40B4-BE49-F238E27FC236}">
                <a16:creationId xmlns:a16="http://schemas.microsoft.com/office/drawing/2014/main" id="{703ECE31-8825-C75C-6AA3-24620A45CF0E}"/>
              </a:ext>
            </a:extLst>
          </p:cNvPr>
          <p:cNvGrpSpPr>
            <a:grpSpLocks noChangeAspect="1"/>
          </p:cNvGrpSpPr>
          <p:nvPr/>
        </p:nvGrpSpPr>
        <p:grpSpPr>
          <a:xfrm>
            <a:off x="691665" y="185842"/>
            <a:ext cx="2494561" cy="2494551"/>
            <a:chOff x="0" y="0"/>
            <a:chExt cx="6350000" cy="6349975"/>
          </a:xfrm>
        </p:grpSpPr>
        <p:sp>
          <p:nvSpPr>
            <p:cNvPr id="5" name="Freeform 5">
              <a:extLst>
                <a:ext uri="{FF2B5EF4-FFF2-40B4-BE49-F238E27FC236}">
                  <a16:creationId xmlns:a16="http://schemas.microsoft.com/office/drawing/2014/main" id="{101C8CEF-F84F-3B9D-B06C-C196EEFCFD0F}"/>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a:extLst>
              <a:ext uri="{FF2B5EF4-FFF2-40B4-BE49-F238E27FC236}">
                <a16:creationId xmlns:a16="http://schemas.microsoft.com/office/drawing/2014/main" id="{62A697DF-45D7-E9FC-0A42-714CF13C4852}"/>
              </a:ext>
            </a:extLst>
          </p:cNvPr>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a:extLst>
              <a:ext uri="{FF2B5EF4-FFF2-40B4-BE49-F238E27FC236}">
                <a16:creationId xmlns:a16="http://schemas.microsoft.com/office/drawing/2014/main" id="{B201C159-C856-D3D6-89A1-8BF94061094C}"/>
              </a:ext>
            </a:extLst>
          </p:cNvPr>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a:extLst>
              <a:ext uri="{FF2B5EF4-FFF2-40B4-BE49-F238E27FC236}">
                <a16:creationId xmlns:a16="http://schemas.microsoft.com/office/drawing/2014/main" id="{09083359-800F-BDDF-33F6-A571CC14705B}"/>
              </a:ext>
            </a:extLst>
          </p:cNvPr>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13" name="TextBox 16">
            <a:extLst>
              <a:ext uri="{FF2B5EF4-FFF2-40B4-BE49-F238E27FC236}">
                <a16:creationId xmlns:a16="http://schemas.microsoft.com/office/drawing/2014/main" id="{C07EDF13-DE15-0FF2-5AD1-0264990E8430}"/>
              </a:ext>
            </a:extLst>
          </p:cNvPr>
          <p:cNvSpPr txBox="1"/>
          <p:nvPr/>
        </p:nvSpPr>
        <p:spPr>
          <a:xfrm>
            <a:off x="1080873" y="5008520"/>
            <a:ext cx="16421100" cy="1119153"/>
          </a:xfrm>
          <a:prstGeom prst="rect">
            <a:avLst/>
          </a:prstGeom>
        </p:spPr>
        <p:txBody>
          <a:bodyPr wrap="square" lIns="0" tIns="0" rIns="0" bIns="0" rtlCol="0" anchor="t">
            <a:spAutoFit/>
          </a:bodyPr>
          <a:lstStyle/>
          <a:p>
            <a:pPr marL="809625" lvl="1">
              <a:lnSpc>
                <a:spcPts val="10500"/>
              </a:lnSpc>
            </a:pPr>
            <a:endParaRPr lang="en-US" sz="4000" b="1" i="1" u="sng">
              <a:solidFill>
                <a:srgbClr val="FFFFFF"/>
              </a:solidFill>
              <a:latin typeface="Lato"/>
              <a:ea typeface="Lato"/>
              <a:cs typeface="Lato"/>
            </a:endParaRPr>
          </a:p>
        </p:txBody>
      </p:sp>
      <p:sp>
        <p:nvSpPr>
          <p:cNvPr id="16" name="TextBox 9">
            <a:extLst>
              <a:ext uri="{FF2B5EF4-FFF2-40B4-BE49-F238E27FC236}">
                <a16:creationId xmlns:a16="http://schemas.microsoft.com/office/drawing/2014/main" id="{C58C8429-E04C-4DBC-550B-8B25DAF5A1A2}"/>
              </a:ext>
            </a:extLst>
          </p:cNvPr>
          <p:cNvSpPr txBox="1"/>
          <p:nvPr/>
        </p:nvSpPr>
        <p:spPr>
          <a:xfrm>
            <a:off x="3400832" y="1523443"/>
            <a:ext cx="14195503" cy="1325363"/>
          </a:xfrm>
          <a:prstGeom prst="rect">
            <a:avLst/>
          </a:prstGeom>
        </p:spPr>
        <p:txBody>
          <a:bodyPr wrap="square" lIns="0" tIns="0" rIns="0" bIns="0" rtlCol="0" anchor="t">
            <a:spAutoFit/>
          </a:bodyPr>
          <a:lstStyle/>
          <a:p>
            <a:pPr>
              <a:lnSpc>
                <a:spcPts val="10875"/>
              </a:lnSpc>
            </a:pPr>
            <a:r>
              <a:rPr lang="en-US" sz="7200" dirty="0">
                <a:solidFill>
                  <a:srgbClr val="FFFFFF"/>
                </a:solidFill>
                <a:latin typeface="League Spartan"/>
              </a:rPr>
              <a:t>Filing Requirements</a:t>
            </a:r>
            <a:endParaRPr lang="en-US" sz="6600" dirty="0">
              <a:solidFill>
                <a:srgbClr val="FFFFFF"/>
              </a:solidFill>
              <a:latin typeface="League Spartan"/>
            </a:endParaRPr>
          </a:p>
        </p:txBody>
      </p:sp>
      <p:sp>
        <p:nvSpPr>
          <p:cNvPr id="11" name="TextBox 10">
            <a:extLst>
              <a:ext uri="{FF2B5EF4-FFF2-40B4-BE49-F238E27FC236}">
                <a16:creationId xmlns:a16="http://schemas.microsoft.com/office/drawing/2014/main" id="{E29DA67D-8D7A-4A13-5EE9-518AF0E204E1}"/>
              </a:ext>
            </a:extLst>
          </p:cNvPr>
          <p:cNvSpPr txBox="1"/>
          <p:nvPr/>
        </p:nvSpPr>
        <p:spPr>
          <a:xfrm>
            <a:off x="1938945" y="3435457"/>
            <a:ext cx="15004349" cy="4031873"/>
          </a:xfrm>
          <a:prstGeom prst="rect">
            <a:avLst/>
          </a:prstGeom>
          <a:noFill/>
        </p:spPr>
        <p:txBody>
          <a:bodyPr wrap="square">
            <a:spAutoFit/>
          </a:bodyPr>
          <a:lstStyle/>
          <a:p>
            <a:pPr marL="0" indent="0" algn="just">
              <a:buNone/>
            </a:pPr>
            <a:r>
              <a:rPr lang="en-US" sz="3200" b="1" u="sng" dirty="0">
                <a:solidFill>
                  <a:schemeClr val="bg1"/>
                </a:solidFill>
                <a:effectLst/>
                <a:latin typeface="Lato" panose="020F0502020204030203" pitchFamily="34" charset="0"/>
                <a:ea typeface="Lato" panose="020F0502020204030203" pitchFamily="34" charset="0"/>
                <a:cs typeface="Lato" panose="020F0502020204030203" pitchFamily="34" charset="0"/>
              </a:rPr>
              <a:t>Reporting TINs for New Accounts </a:t>
            </a:r>
            <a:endParaRPr lang="en-US" sz="3200" b="1" u="sng"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indent="0" algn="just">
              <a:buNone/>
            </a:pPr>
            <a:endParaRPr lang="en-US" sz="3200" kern="100" dirty="0">
              <a:solidFill>
                <a:schemeClr val="bg1"/>
              </a:solidFill>
              <a:effectLst/>
              <a:latin typeface="Lato" panose="020F0502020204030203" pitchFamily="34" charset="0"/>
              <a:ea typeface="Lato" panose="020F0502020204030203" pitchFamily="34" charset="0"/>
              <a:cs typeface="Lato" panose="020F0502020204030203" pitchFamily="34" charset="0"/>
            </a:endParaRPr>
          </a:p>
          <a:p>
            <a:pPr marL="457200" indent="-457200" algn="just">
              <a:buFont typeface="Arial" panose="020B0604020202020204" pitchFamily="34" charset="0"/>
              <a:buChar char="•"/>
            </a:pPr>
            <a:r>
              <a:rPr lang="en-US" sz="3200" kern="100" dirty="0">
                <a:solidFill>
                  <a:schemeClr val="bg1"/>
                </a:solidFill>
                <a:effectLst/>
                <a:latin typeface="Lato" panose="020F0502020204030203" pitchFamily="34" charset="0"/>
                <a:ea typeface="Lato" panose="020F0502020204030203" pitchFamily="34" charset="0"/>
                <a:cs typeface="Lato" panose="020F0502020204030203" pitchFamily="34" charset="0"/>
              </a:rPr>
              <a:t>CRS requires reporting financial institutions to report a TIN, or functional equivalent, for all new accounts, a TIN must be collected via self-certification upon account opening. The only exceptions are when: (</a:t>
            </a:r>
            <a:r>
              <a:rPr lang="en-US" sz="3200" kern="100" dirty="0" err="1">
                <a:solidFill>
                  <a:schemeClr val="bg1"/>
                </a:solidFill>
                <a:effectLst/>
                <a:latin typeface="Lato" panose="020F0502020204030203" pitchFamily="34" charset="0"/>
                <a:ea typeface="Lato" panose="020F0502020204030203" pitchFamily="34" charset="0"/>
                <a:cs typeface="Lato" panose="020F0502020204030203" pitchFamily="34" charset="0"/>
              </a:rPr>
              <a:t>i</a:t>
            </a:r>
            <a:r>
              <a:rPr lang="en-US" sz="3200" kern="100" dirty="0">
                <a:solidFill>
                  <a:schemeClr val="bg1"/>
                </a:solidFill>
                <a:effectLst/>
                <a:latin typeface="Lato" panose="020F0502020204030203" pitchFamily="34" charset="0"/>
                <a:ea typeface="Lato" panose="020F0502020204030203" pitchFamily="34" charset="0"/>
                <a:cs typeface="Lato" panose="020F0502020204030203" pitchFamily="34" charset="0"/>
              </a:rPr>
              <a:t>) a TIN or functional equivalent is not issued by the relevant reportable jurisdiction; or (ii) the domestic law of the relevant reportable jurisdiction does not require the collection of a TIN or the jurisdiction's functional equivalent.</a:t>
            </a:r>
          </a:p>
        </p:txBody>
      </p:sp>
    </p:spTree>
    <p:extLst>
      <p:ext uri="{BB962C8B-B14F-4D97-AF65-F5344CB8AC3E}">
        <p14:creationId xmlns:p14="http://schemas.microsoft.com/office/powerpoint/2010/main" val="36255203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12353-0541-1D35-3182-E6FE4A25E2B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619F10A-D241-2B81-711A-244F83A211DB}"/>
              </a:ext>
            </a:extLst>
          </p:cNvPr>
          <p:cNvGrpSpPr/>
          <p:nvPr/>
        </p:nvGrpSpPr>
        <p:grpSpPr>
          <a:xfrm>
            <a:off x="0" y="-3"/>
            <a:ext cx="18452231" cy="10287003"/>
            <a:chOff x="-29956" y="-1"/>
            <a:chExt cx="6731424" cy="3752726"/>
          </a:xfrm>
        </p:grpSpPr>
        <p:sp>
          <p:nvSpPr>
            <p:cNvPr id="3" name="Freeform 3">
              <a:extLst>
                <a:ext uri="{FF2B5EF4-FFF2-40B4-BE49-F238E27FC236}">
                  <a16:creationId xmlns:a16="http://schemas.microsoft.com/office/drawing/2014/main" id="{46EFA4E1-A0E8-CD09-73F8-12760BA7D4F4}"/>
                </a:ext>
              </a:extLst>
            </p:cNvPr>
            <p:cNvSpPr/>
            <p:nvPr/>
          </p:nvSpPr>
          <p:spPr>
            <a:xfrm>
              <a:off x="-29956" y="-1"/>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a:extLst>
              <a:ext uri="{FF2B5EF4-FFF2-40B4-BE49-F238E27FC236}">
                <a16:creationId xmlns:a16="http://schemas.microsoft.com/office/drawing/2014/main" id="{271D44E6-19B8-5950-D61B-2F68A183B3D3}"/>
              </a:ext>
            </a:extLst>
          </p:cNvPr>
          <p:cNvGrpSpPr>
            <a:grpSpLocks noChangeAspect="1"/>
          </p:cNvGrpSpPr>
          <p:nvPr/>
        </p:nvGrpSpPr>
        <p:grpSpPr>
          <a:xfrm>
            <a:off x="691665" y="185842"/>
            <a:ext cx="2494561" cy="2494551"/>
            <a:chOff x="0" y="0"/>
            <a:chExt cx="6350000" cy="6349975"/>
          </a:xfrm>
        </p:grpSpPr>
        <p:sp>
          <p:nvSpPr>
            <p:cNvPr id="5" name="Freeform 5">
              <a:extLst>
                <a:ext uri="{FF2B5EF4-FFF2-40B4-BE49-F238E27FC236}">
                  <a16:creationId xmlns:a16="http://schemas.microsoft.com/office/drawing/2014/main" id="{EDCCDCCD-2455-CDF3-0CE7-AD3B3F41B497}"/>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a:extLst>
              <a:ext uri="{FF2B5EF4-FFF2-40B4-BE49-F238E27FC236}">
                <a16:creationId xmlns:a16="http://schemas.microsoft.com/office/drawing/2014/main" id="{D92951FA-D933-73A8-D6AB-A0978F19F8F9}"/>
              </a:ext>
            </a:extLst>
          </p:cNvPr>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a:extLst>
              <a:ext uri="{FF2B5EF4-FFF2-40B4-BE49-F238E27FC236}">
                <a16:creationId xmlns:a16="http://schemas.microsoft.com/office/drawing/2014/main" id="{D47E07CC-DFF6-DB07-9C87-98FEAA6C4CCB}"/>
              </a:ext>
            </a:extLst>
          </p:cNvPr>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a:extLst>
              <a:ext uri="{FF2B5EF4-FFF2-40B4-BE49-F238E27FC236}">
                <a16:creationId xmlns:a16="http://schemas.microsoft.com/office/drawing/2014/main" id="{8DE77DC3-94C7-D3A6-C5D9-0F66AADA6B5F}"/>
              </a:ext>
            </a:extLst>
          </p:cNvPr>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13" name="TextBox 16">
            <a:extLst>
              <a:ext uri="{FF2B5EF4-FFF2-40B4-BE49-F238E27FC236}">
                <a16:creationId xmlns:a16="http://schemas.microsoft.com/office/drawing/2014/main" id="{F7494FC9-F8E5-19FA-74AA-3DE6393B5266}"/>
              </a:ext>
            </a:extLst>
          </p:cNvPr>
          <p:cNvSpPr txBox="1"/>
          <p:nvPr/>
        </p:nvSpPr>
        <p:spPr>
          <a:xfrm>
            <a:off x="1080873" y="5008520"/>
            <a:ext cx="16421100" cy="1119153"/>
          </a:xfrm>
          <a:prstGeom prst="rect">
            <a:avLst/>
          </a:prstGeom>
        </p:spPr>
        <p:txBody>
          <a:bodyPr wrap="square" lIns="0" tIns="0" rIns="0" bIns="0" rtlCol="0" anchor="t">
            <a:spAutoFit/>
          </a:bodyPr>
          <a:lstStyle/>
          <a:p>
            <a:pPr marL="809625" lvl="1">
              <a:lnSpc>
                <a:spcPts val="10500"/>
              </a:lnSpc>
            </a:pPr>
            <a:endParaRPr lang="en-US" sz="4000" b="1" i="1" u="sng">
              <a:solidFill>
                <a:srgbClr val="FFFFFF"/>
              </a:solidFill>
              <a:latin typeface="Lato"/>
              <a:ea typeface="Lato"/>
              <a:cs typeface="Lato"/>
            </a:endParaRPr>
          </a:p>
        </p:txBody>
      </p:sp>
      <p:sp>
        <p:nvSpPr>
          <p:cNvPr id="15" name="Subtitle 2">
            <a:extLst>
              <a:ext uri="{FF2B5EF4-FFF2-40B4-BE49-F238E27FC236}">
                <a16:creationId xmlns:a16="http://schemas.microsoft.com/office/drawing/2014/main" id="{A2DFE731-D305-CC43-E7A9-9D43D0874B62}"/>
              </a:ext>
            </a:extLst>
          </p:cNvPr>
          <p:cNvSpPr txBox="1">
            <a:spLocks/>
          </p:cNvSpPr>
          <p:nvPr/>
        </p:nvSpPr>
        <p:spPr>
          <a:xfrm>
            <a:off x="691665" y="3668118"/>
            <a:ext cx="16628147" cy="598686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16" name="TextBox 9">
            <a:extLst>
              <a:ext uri="{FF2B5EF4-FFF2-40B4-BE49-F238E27FC236}">
                <a16:creationId xmlns:a16="http://schemas.microsoft.com/office/drawing/2014/main" id="{2FE0BB5B-E844-68B8-DD79-BB6AE2764C9D}"/>
              </a:ext>
            </a:extLst>
          </p:cNvPr>
          <p:cNvSpPr txBox="1"/>
          <p:nvPr/>
        </p:nvSpPr>
        <p:spPr>
          <a:xfrm>
            <a:off x="3400832" y="1523443"/>
            <a:ext cx="14195503" cy="1325363"/>
          </a:xfrm>
          <a:prstGeom prst="rect">
            <a:avLst/>
          </a:prstGeom>
        </p:spPr>
        <p:txBody>
          <a:bodyPr wrap="square" lIns="0" tIns="0" rIns="0" bIns="0" rtlCol="0" anchor="t">
            <a:spAutoFit/>
          </a:bodyPr>
          <a:lstStyle/>
          <a:p>
            <a:pPr>
              <a:lnSpc>
                <a:spcPts val="10875"/>
              </a:lnSpc>
            </a:pPr>
            <a:r>
              <a:rPr lang="en-US" sz="7200" dirty="0">
                <a:solidFill>
                  <a:srgbClr val="FFFFFF"/>
                </a:solidFill>
                <a:latin typeface="League Spartan"/>
              </a:rPr>
              <a:t>Filing Requirements</a:t>
            </a:r>
            <a:endParaRPr lang="en-US" sz="6600" dirty="0">
              <a:solidFill>
                <a:srgbClr val="FFFFFF"/>
              </a:solidFill>
              <a:latin typeface="League Spartan"/>
            </a:endParaRPr>
          </a:p>
        </p:txBody>
      </p:sp>
      <p:sp>
        <p:nvSpPr>
          <p:cNvPr id="10" name="TextBox 9">
            <a:extLst>
              <a:ext uri="{FF2B5EF4-FFF2-40B4-BE49-F238E27FC236}">
                <a16:creationId xmlns:a16="http://schemas.microsoft.com/office/drawing/2014/main" id="{8FC5DC3C-C2C7-BA00-2EE5-B8CA8BAE5860}"/>
              </a:ext>
            </a:extLst>
          </p:cNvPr>
          <p:cNvSpPr txBox="1"/>
          <p:nvPr/>
        </p:nvSpPr>
        <p:spPr>
          <a:xfrm>
            <a:off x="2501153" y="3325653"/>
            <a:ext cx="13285694" cy="5914632"/>
          </a:xfrm>
          <a:prstGeom prst="rect">
            <a:avLst/>
          </a:prstGeom>
          <a:noFill/>
        </p:spPr>
        <p:txBody>
          <a:bodyPr wrap="square">
            <a:spAutoFit/>
          </a:bodyPr>
          <a:lstStyle/>
          <a:p>
            <a:pPr marL="0" marR="0" indent="0" algn="just">
              <a:lnSpc>
                <a:spcPct val="105000"/>
              </a:lnSpc>
              <a:spcBef>
                <a:spcPts val="0"/>
              </a:spcBef>
              <a:spcAft>
                <a:spcPts val="800"/>
              </a:spcAft>
              <a:buNone/>
            </a:pPr>
            <a:r>
              <a:rPr lang="en-US" sz="3200" b="1" u="sng" kern="100" dirty="0">
                <a:solidFill>
                  <a:schemeClr val="bg1"/>
                </a:solidFill>
                <a:effectLst/>
                <a:latin typeface="Lato" panose="020F0502020204030203" pitchFamily="34" charset="0"/>
                <a:ea typeface="Lato" panose="020F0502020204030203" pitchFamily="34" charset="0"/>
                <a:cs typeface="Lato" panose="020F0502020204030203" pitchFamily="34" charset="0"/>
              </a:rPr>
              <a:t>Reporting TINs for Pre-exiting Account</a:t>
            </a:r>
          </a:p>
          <a:p>
            <a:pPr marL="0" marR="0" indent="0" algn="just">
              <a:lnSpc>
                <a:spcPct val="120000"/>
              </a:lnSpc>
              <a:spcBef>
                <a:spcPts val="0"/>
              </a:spcBef>
              <a:buNone/>
            </a:pPr>
            <a:endParaRPr lang="en-US" sz="3200" kern="100" dirty="0">
              <a:solidFill>
                <a:schemeClr val="bg1"/>
              </a:solidFill>
              <a:effectLst/>
              <a:latin typeface="Lato" panose="020F0502020204030203" pitchFamily="34" charset="0"/>
              <a:ea typeface="Lato" panose="020F0502020204030203" pitchFamily="34" charset="0"/>
              <a:cs typeface="Lato" panose="020F0502020204030203" pitchFamily="34" charset="0"/>
            </a:endParaRPr>
          </a:p>
          <a:p>
            <a:pPr marL="457200" marR="0" indent="-457200" algn="just">
              <a:lnSpc>
                <a:spcPct val="105000"/>
              </a:lnSpc>
              <a:spcBef>
                <a:spcPts val="0"/>
              </a:spcBef>
              <a:spcAft>
                <a:spcPts val="800"/>
              </a:spcAft>
              <a:buFont typeface="Arial" panose="020B0604020202020204" pitchFamily="34" charset="0"/>
              <a:buChar char="•"/>
            </a:pPr>
            <a:r>
              <a:rPr lang="en-US" sz="3200" kern="100" dirty="0">
                <a:solidFill>
                  <a:schemeClr val="bg1"/>
                </a:solidFill>
                <a:effectLst/>
                <a:latin typeface="Lato" panose="020F0502020204030203" pitchFamily="34" charset="0"/>
                <a:ea typeface="Lato" panose="020F0502020204030203" pitchFamily="34" charset="0"/>
                <a:cs typeface="Lato" panose="020F0502020204030203" pitchFamily="34" charset="0"/>
              </a:rPr>
              <a:t>For pre-existing accounts, CRS requires reporting financial institutions    to report a TIN, or functional equivalent, if the TIN is in the institution's records. If the TIN is not in its records, the reporting financial institution must use reasonable efforts to obtain a TIN. The reporting financial institution is only excused from using reasonable efforts to obtain a TIN or functional equivalent where "reasonable efforts," meaning genuine attempts to acquire a TIN, are made at least once per year, starting from the identification of the account as a reportable account.</a:t>
            </a:r>
          </a:p>
        </p:txBody>
      </p:sp>
    </p:spTree>
    <p:extLst>
      <p:ext uri="{BB962C8B-B14F-4D97-AF65-F5344CB8AC3E}">
        <p14:creationId xmlns:p14="http://schemas.microsoft.com/office/powerpoint/2010/main" val="8741063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6B05C-A5A9-10ED-659C-58492DB7EA6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8754590-2F24-62A9-D6D7-C8C0975C7138}"/>
              </a:ext>
            </a:extLst>
          </p:cNvPr>
          <p:cNvGrpSpPr/>
          <p:nvPr/>
        </p:nvGrpSpPr>
        <p:grpSpPr>
          <a:xfrm>
            <a:off x="0" y="-3"/>
            <a:ext cx="18452231" cy="10287003"/>
            <a:chOff x="-29956" y="-1"/>
            <a:chExt cx="6731424" cy="3752726"/>
          </a:xfrm>
        </p:grpSpPr>
        <p:sp>
          <p:nvSpPr>
            <p:cNvPr id="3" name="Freeform 3">
              <a:extLst>
                <a:ext uri="{FF2B5EF4-FFF2-40B4-BE49-F238E27FC236}">
                  <a16:creationId xmlns:a16="http://schemas.microsoft.com/office/drawing/2014/main" id="{9A4FF2CA-0EFA-7171-E5C1-6B3D92520D47}"/>
                </a:ext>
              </a:extLst>
            </p:cNvPr>
            <p:cNvSpPr/>
            <p:nvPr/>
          </p:nvSpPr>
          <p:spPr>
            <a:xfrm>
              <a:off x="-29956" y="-1"/>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a:extLst>
              <a:ext uri="{FF2B5EF4-FFF2-40B4-BE49-F238E27FC236}">
                <a16:creationId xmlns:a16="http://schemas.microsoft.com/office/drawing/2014/main" id="{C58F0655-EC95-E299-4C0F-D8577E84BF8A}"/>
              </a:ext>
            </a:extLst>
          </p:cNvPr>
          <p:cNvGrpSpPr>
            <a:grpSpLocks noChangeAspect="1"/>
          </p:cNvGrpSpPr>
          <p:nvPr/>
        </p:nvGrpSpPr>
        <p:grpSpPr>
          <a:xfrm>
            <a:off x="691665" y="185842"/>
            <a:ext cx="2494561" cy="2494551"/>
            <a:chOff x="0" y="0"/>
            <a:chExt cx="6350000" cy="6349975"/>
          </a:xfrm>
        </p:grpSpPr>
        <p:sp>
          <p:nvSpPr>
            <p:cNvPr id="5" name="Freeform 5">
              <a:extLst>
                <a:ext uri="{FF2B5EF4-FFF2-40B4-BE49-F238E27FC236}">
                  <a16:creationId xmlns:a16="http://schemas.microsoft.com/office/drawing/2014/main" id="{C83E5D5E-6716-67A6-7E1E-989D5309D3EE}"/>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a:extLst>
              <a:ext uri="{FF2B5EF4-FFF2-40B4-BE49-F238E27FC236}">
                <a16:creationId xmlns:a16="http://schemas.microsoft.com/office/drawing/2014/main" id="{1282E9DE-8B0F-2432-C2B6-870FEA941520}"/>
              </a:ext>
            </a:extLst>
          </p:cNvPr>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a:extLst>
              <a:ext uri="{FF2B5EF4-FFF2-40B4-BE49-F238E27FC236}">
                <a16:creationId xmlns:a16="http://schemas.microsoft.com/office/drawing/2014/main" id="{191FF3CF-26E8-4E6B-28BB-B19B84D189EB}"/>
              </a:ext>
            </a:extLst>
          </p:cNvPr>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a:extLst>
              <a:ext uri="{FF2B5EF4-FFF2-40B4-BE49-F238E27FC236}">
                <a16:creationId xmlns:a16="http://schemas.microsoft.com/office/drawing/2014/main" id="{45664825-C541-5FC7-4539-081837781FCB}"/>
              </a:ext>
            </a:extLst>
          </p:cNvPr>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13" name="TextBox 16">
            <a:extLst>
              <a:ext uri="{FF2B5EF4-FFF2-40B4-BE49-F238E27FC236}">
                <a16:creationId xmlns:a16="http://schemas.microsoft.com/office/drawing/2014/main" id="{AF99C94D-9C27-A4A8-758F-1314160FE38C}"/>
              </a:ext>
            </a:extLst>
          </p:cNvPr>
          <p:cNvSpPr txBox="1"/>
          <p:nvPr/>
        </p:nvSpPr>
        <p:spPr>
          <a:xfrm>
            <a:off x="1080873" y="5008520"/>
            <a:ext cx="16421100" cy="1119153"/>
          </a:xfrm>
          <a:prstGeom prst="rect">
            <a:avLst/>
          </a:prstGeom>
        </p:spPr>
        <p:txBody>
          <a:bodyPr wrap="square" lIns="0" tIns="0" rIns="0" bIns="0" rtlCol="0" anchor="t">
            <a:spAutoFit/>
          </a:bodyPr>
          <a:lstStyle/>
          <a:p>
            <a:pPr marL="809625" lvl="1">
              <a:lnSpc>
                <a:spcPts val="10500"/>
              </a:lnSpc>
            </a:pPr>
            <a:endParaRPr lang="en-US" sz="4000" b="1" i="1" u="sng">
              <a:solidFill>
                <a:srgbClr val="FFFFFF"/>
              </a:solidFill>
              <a:latin typeface="Lato"/>
              <a:ea typeface="Lato"/>
              <a:cs typeface="Lato"/>
            </a:endParaRPr>
          </a:p>
        </p:txBody>
      </p:sp>
      <p:sp>
        <p:nvSpPr>
          <p:cNvPr id="15" name="Subtitle 2">
            <a:extLst>
              <a:ext uri="{FF2B5EF4-FFF2-40B4-BE49-F238E27FC236}">
                <a16:creationId xmlns:a16="http://schemas.microsoft.com/office/drawing/2014/main" id="{27D884BB-97C6-5D57-B0DA-4C7EEDD51D46}"/>
              </a:ext>
            </a:extLst>
          </p:cNvPr>
          <p:cNvSpPr txBox="1">
            <a:spLocks/>
          </p:cNvSpPr>
          <p:nvPr/>
        </p:nvSpPr>
        <p:spPr>
          <a:xfrm>
            <a:off x="691665" y="3668118"/>
            <a:ext cx="16628147" cy="598686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16" name="TextBox 9">
            <a:extLst>
              <a:ext uri="{FF2B5EF4-FFF2-40B4-BE49-F238E27FC236}">
                <a16:creationId xmlns:a16="http://schemas.microsoft.com/office/drawing/2014/main" id="{AFB1545B-733C-6D6C-03FE-4A5D09761C3A}"/>
              </a:ext>
            </a:extLst>
          </p:cNvPr>
          <p:cNvSpPr txBox="1"/>
          <p:nvPr/>
        </p:nvSpPr>
        <p:spPr>
          <a:xfrm>
            <a:off x="3400832" y="1523443"/>
            <a:ext cx="14195503" cy="1325363"/>
          </a:xfrm>
          <a:prstGeom prst="rect">
            <a:avLst/>
          </a:prstGeom>
        </p:spPr>
        <p:txBody>
          <a:bodyPr wrap="square" lIns="0" tIns="0" rIns="0" bIns="0" rtlCol="0" anchor="t">
            <a:spAutoFit/>
          </a:bodyPr>
          <a:lstStyle/>
          <a:p>
            <a:pPr>
              <a:lnSpc>
                <a:spcPts val="10875"/>
              </a:lnSpc>
            </a:pPr>
            <a:r>
              <a:rPr lang="en-US" sz="7200" dirty="0">
                <a:solidFill>
                  <a:srgbClr val="FFFFFF"/>
                </a:solidFill>
                <a:latin typeface="League Spartan"/>
              </a:rPr>
              <a:t>Filing Requirements</a:t>
            </a:r>
            <a:endParaRPr lang="en-US" sz="6600" dirty="0">
              <a:solidFill>
                <a:srgbClr val="FFFFFF"/>
              </a:solidFill>
              <a:latin typeface="League Spartan"/>
            </a:endParaRPr>
          </a:p>
        </p:txBody>
      </p:sp>
      <p:sp>
        <p:nvSpPr>
          <p:cNvPr id="10" name="TextBox 9">
            <a:extLst>
              <a:ext uri="{FF2B5EF4-FFF2-40B4-BE49-F238E27FC236}">
                <a16:creationId xmlns:a16="http://schemas.microsoft.com/office/drawing/2014/main" id="{6F4A1D43-EAA8-DE1D-2685-C7F98FA98A44}"/>
              </a:ext>
            </a:extLst>
          </p:cNvPr>
          <p:cNvSpPr txBox="1"/>
          <p:nvPr/>
        </p:nvSpPr>
        <p:spPr>
          <a:xfrm>
            <a:off x="1680882" y="3325653"/>
            <a:ext cx="14105965" cy="5190973"/>
          </a:xfrm>
          <a:prstGeom prst="rect">
            <a:avLst/>
          </a:prstGeom>
          <a:noFill/>
        </p:spPr>
        <p:txBody>
          <a:bodyPr wrap="square">
            <a:spAutoFit/>
          </a:bodyPr>
          <a:lstStyle/>
          <a:p>
            <a:pPr marL="0" marR="0" indent="0" algn="just">
              <a:lnSpc>
                <a:spcPct val="105000"/>
              </a:lnSpc>
              <a:spcBef>
                <a:spcPts val="0"/>
              </a:spcBef>
              <a:spcAft>
                <a:spcPts val="800"/>
              </a:spcAft>
              <a:buNone/>
            </a:pPr>
            <a:r>
              <a:rPr lang="en-US" sz="3200" b="1" i="1" kern="100" dirty="0">
                <a:solidFill>
                  <a:schemeClr val="bg1"/>
                </a:solidFill>
                <a:latin typeface="Lato" panose="020F0502020204030203" pitchFamily="34" charset="0"/>
                <a:ea typeface="Lato" panose="020F0502020204030203" pitchFamily="34" charset="0"/>
                <a:cs typeface="Lato" panose="020F0502020204030203" pitchFamily="34" charset="0"/>
              </a:rPr>
              <a:t>3.	Question</a:t>
            </a:r>
            <a:endParaRPr lang="en-US" sz="3200" b="1" i="1" kern="100" dirty="0">
              <a:solidFill>
                <a:schemeClr val="bg1"/>
              </a:solidFill>
              <a:effectLst/>
              <a:latin typeface="Lato" panose="020F0502020204030203" pitchFamily="34" charset="0"/>
              <a:ea typeface="Lato" panose="020F0502020204030203" pitchFamily="34" charset="0"/>
              <a:cs typeface="Lato" panose="020F0502020204030203" pitchFamily="34" charset="0"/>
            </a:endParaRPr>
          </a:p>
          <a:p>
            <a:pPr marL="457200" marR="0" lvl="0" indent="-457200" algn="just">
              <a:lnSpc>
                <a:spcPct val="107000"/>
              </a:lnSpc>
              <a:spcBef>
                <a:spcPts val="0"/>
              </a:spcBef>
              <a:spcAft>
                <a:spcPts val="800"/>
              </a:spcAft>
              <a:buFont typeface="Arial" panose="020B0604020202020204" pitchFamily="34" charset="0"/>
              <a:buChar char="•"/>
            </a:pPr>
            <a:r>
              <a:rPr lang="en-US" sz="3200" kern="100" dirty="0">
                <a:solidFill>
                  <a:schemeClr val="bg1"/>
                </a:solidFill>
                <a:effectLst/>
                <a:latin typeface="Lato" panose="020F0502020204030203" pitchFamily="34" charset="0"/>
                <a:ea typeface="Lato" panose="020F0502020204030203" pitchFamily="34" charset="0"/>
                <a:cs typeface="Lato" panose="020F0502020204030203" pitchFamily="34" charset="0"/>
              </a:rPr>
              <a:t>If the Tax Identification Number (TIN) is stated as 'NA' in the CRS form, and the account holder provides an explanatory note, should we continue marking 'NA' while reporting or is there an alternative recommendation?</a:t>
            </a:r>
          </a:p>
          <a:p>
            <a:pPr marL="0" marR="0" lvl="0" indent="0" algn="just">
              <a:lnSpc>
                <a:spcPct val="107000"/>
              </a:lnSpc>
              <a:spcBef>
                <a:spcPts val="0"/>
              </a:spcBef>
              <a:spcAft>
                <a:spcPts val="800"/>
              </a:spcAft>
              <a:buNone/>
            </a:pPr>
            <a:endParaRPr lang="en-US" sz="3200" b="1" i="1" kern="1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marR="0" lvl="0" indent="0" algn="just">
              <a:lnSpc>
                <a:spcPct val="107000"/>
              </a:lnSpc>
              <a:spcBef>
                <a:spcPts val="0"/>
              </a:spcBef>
              <a:spcAft>
                <a:spcPts val="800"/>
              </a:spcAft>
              <a:buNone/>
            </a:pPr>
            <a:r>
              <a:rPr lang="en-US" sz="3200" b="1" i="1" kern="100" dirty="0">
                <a:solidFill>
                  <a:schemeClr val="bg1"/>
                </a:solidFill>
                <a:latin typeface="Lato" panose="020F0502020204030203" pitchFamily="34" charset="0"/>
                <a:ea typeface="Lato" panose="020F0502020204030203" pitchFamily="34" charset="0"/>
                <a:cs typeface="Lato" panose="020F0502020204030203" pitchFamily="34" charset="0"/>
              </a:rPr>
              <a:t>Answer</a:t>
            </a:r>
          </a:p>
          <a:p>
            <a:pPr marL="457200" indent="-457200" algn="just">
              <a:lnSpc>
                <a:spcPct val="107000"/>
              </a:lnSpc>
              <a:spcBef>
                <a:spcPts val="0"/>
              </a:spcBef>
              <a:spcAft>
                <a:spcPts val="800"/>
              </a:spcAft>
              <a:buFont typeface="Arial" panose="020B0604020202020204" pitchFamily="34" charset="0"/>
              <a:buChar char="•"/>
            </a:pPr>
            <a:r>
              <a:rPr lang="en-US" sz="3200" kern="100" dirty="0">
                <a:solidFill>
                  <a:schemeClr val="bg1"/>
                </a:solidFill>
                <a:effectLst/>
                <a:latin typeface="Lato" panose="020F0502020204030203" pitchFamily="34" charset="0"/>
                <a:ea typeface="Lato" panose="020F0502020204030203" pitchFamily="34" charset="0"/>
                <a:cs typeface="Lato" panose="020F0502020204030203" pitchFamily="34" charset="0"/>
              </a:rPr>
              <a:t>To answer this question, we recommend that the TIN section is left blank with the explanatory note, however if NA is used this option will be fine as well.</a:t>
            </a:r>
          </a:p>
        </p:txBody>
      </p:sp>
    </p:spTree>
    <p:extLst>
      <p:ext uri="{BB962C8B-B14F-4D97-AF65-F5344CB8AC3E}">
        <p14:creationId xmlns:p14="http://schemas.microsoft.com/office/powerpoint/2010/main" val="28452553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8A45E-4F14-4EA5-462B-7ECEA75EA2A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AB16D2D-0329-AAB6-D7F9-AA4984FE1F71}"/>
              </a:ext>
            </a:extLst>
          </p:cNvPr>
          <p:cNvGrpSpPr/>
          <p:nvPr/>
        </p:nvGrpSpPr>
        <p:grpSpPr>
          <a:xfrm>
            <a:off x="0" y="-3"/>
            <a:ext cx="18452231" cy="10287003"/>
            <a:chOff x="-29956" y="-1"/>
            <a:chExt cx="6731424" cy="3752726"/>
          </a:xfrm>
        </p:grpSpPr>
        <p:sp>
          <p:nvSpPr>
            <p:cNvPr id="3" name="Freeform 3">
              <a:extLst>
                <a:ext uri="{FF2B5EF4-FFF2-40B4-BE49-F238E27FC236}">
                  <a16:creationId xmlns:a16="http://schemas.microsoft.com/office/drawing/2014/main" id="{AF4F2F1C-B047-48B4-6CC1-B0D81FF9622B}"/>
                </a:ext>
              </a:extLst>
            </p:cNvPr>
            <p:cNvSpPr/>
            <p:nvPr/>
          </p:nvSpPr>
          <p:spPr>
            <a:xfrm>
              <a:off x="-29956" y="-1"/>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a:extLst>
              <a:ext uri="{FF2B5EF4-FFF2-40B4-BE49-F238E27FC236}">
                <a16:creationId xmlns:a16="http://schemas.microsoft.com/office/drawing/2014/main" id="{42BC5544-6BB6-FD48-48DB-DBF5DE3B8E2B}"/>
              </a:ext>
            </a:extLst>
          </p:cNvPr>
          <p:cNvGrpSpPr>
            <a:grpSpLocks noChangeAspect="1"/>
          </p:cNvGrpSpPr>
          <p:nvPr/>
        </p:nvGrpSpPr>
        <p:grpSpPr>
          <a:xfrm>
            <a:off x="691665" y="185842"/>
            <a:ext cx="2494561" cy="2494551"/>
            <a:chOff x="0" y="0"/>
            <a:chExt cx="6350000" cy="6349975"/>
          </a:xfrm>
        </p:grpSpPr>
        <p:sp>
          <p:nvSpPr>
            <p:cNvPr id="5" name="Freeform 5">
              <a:extLst>
                <a:ext uri="{FF2B5EF4-FFF2-40B4-BE49-F238E27FC236}">
                  <a16:creationId xmlns:a16="http://schemas.microsoft.com/office/drawing/2014/main" id="{3AD4C5E1-75A1-9BEB-B414-43095F0E8057}"/>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a:extLst>
              <a:ext uri="{FF2B5EF4-FFF2-40B4-BE49-F238E27FC236}">
                <a16:creationId xmlns:a16="http://schemas.microsoft.com/office/drawing/2014/main" id="{89528BEC-FE64-76DF-FCF3-26E07D411148}"/>
              </a:ext>
            </a:extLst>
          </p:cNvPr>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a:extLst>
              <a:ext uri="{FF2B5EF4-FFF2-40B4-BE49-F238E27FC236}">
                <a16:creationId xmlns:a16="http://schemas.microsoft.com/office/drawing/2014/main" id="{D6E4DAF9-AE14-839E-4D6B-AB2C94BFFD39}"/>
              </a:ext>
            </a:extLst>
          </p:cNvPr>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a:extLst>
              <a:ext uri="{FF2B5EF4-FFF2-40B4-BE49-F238E27FC236}">
                <a16:creationId xmlns:a16="http://schemas.microsoft.com/office/drawing/2014/main" id="{DC110CA8-F979-7253-5C83-D505F93B60CC}"/>
              </a:ext>
            </a:extLst>
          </p:cNvPr>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13" name="TextBox 16">
            <a:extLst>
              <a:ext uri="{FF2B5EF4-FFF2-40B4-BE49-F238E27FC236}">
                <a16:creationId xmlns:a16="http://schemas.microsoft.com/office/drawing/2014/main" id="{9A57D0A7-9B7B-1D46-AEDD-8C7CD68523E6}"/>
              </a:ext>
            </a:extLst>
          </p:cNvPr>
          <p:cNvSpPr txBox="1"/>
          <p:nvPr/>
        </p:nvSpPr>
        <p:spPr>
          <a:xfrm>
            <a:off x="1080873" y="5008520"/>
            <a:ext cx="16421100" cy="1119153"/>
          </a:xfrm>
          <a:prstGeom prst="rect">
            <a:avLst/>
          </a:prstGeom>
        </p:spPr>
        <p:txBody>
          <a:bodyPr wrap="square" lIns="0" tIns="0" rIns="0" bIns="0" rtlCol="0" anchor="t">
            <a:spAutoFit/>
          </a:bodyPr>
          <a:lstStyle/>
          <a:p>
            <a:pPr marL="809625" lvl="1">
              <a:lnSpc>
                <a:spcPts val="10500"/>
              </a:lnSpc>
            </a:pPr>
            <a:endParaRPr lang="en-US" sz="4000" b="1" i="1" u="sng">
              <a:solidFill>
                <a:srgbClr val="FFFFFF"/>
              </a:solidFill>
              <a:latin typeface="Lato"/>
              <a:ea typeface="Lato"/>
              <a:cs typeface="Lato"/>
            </a:endParaRPr>
          </a:p>
        </p:txBody>
      </p:sp>
      <p:sp>
        <p:nvSpPr>
          <p:cNvPr id="15" name="Subtitle 2">
            <a:extLst>
              <a:ext uri="{FF2B5EF4-FFF2-40B4-BE49-F238E27FC236}">
                <a16:creationId xmlns:a16="http://schemas.microsoft.com/office/drawing/2014/main" id="{BBCDEDB5-33A0-5CDE-21D8-B0ECA944A56D}"/>
              </a:ext>
            </a:extLst>
          </p:cNvPr>
          <p:cNvSpPr txBox="1">
            <a:spLocks/>
          </p:cNvSpPr>
          <p:nvPr/>
        </p:nvSpPr>
        <p:spPr>
          <a:xfrm>
            <a:off x="691665" y="3668118"/>
            <a:ext cx="16628147" cy="598686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16" name="TextBox 9">
            <a:extLst>
              <a:ext uri="{FF2B5EF4-FFF2-40B4-BE49-F238E27FC236}">
                <a16:creationId xmlns:a16="http://schemas.microsoft.com/office/drawing/2014/main" id="{063FA1BA-7688-F887-9EC6-1BBD9489C8E8}"/>
              </a:ext>
            </a:extLst>
          </p:cNvPr>
          <p:cNvSpPr txBox="1"/>
          <p:nvPr/>
        </p:nvSpPr>
        <p:spPr>
          <a:xfrm>
            <a:off x="3400832" y="1523443"/>
            <a:ext cx="14195503" cy="1325363"/>
          </a:xfrm>
          <a:prstGeom prst="rect">
            <a:avLst/>
          </a:prstGeom>
        </p:spPr>
        <p:txBody>
          <a:bodyPr wrap="square" lIns="0" tIns="0" rIns="0" bIns="0" rtlCol="0" anchor="t">
            <a:spAutoFit/>
          </a:bodyPr>
          <a:lstStyle/>
          <a:p>
            <a:pPr>
              <a:lnSpc>
                <a:spcPts val="10875"/>
              </a:lnSpc>
            </a:pPr>
            <a:r>
              <a:rPr lang="en-US" sz="7200" dirty="0">
                <a:solidFill>
                  <a:srgbClr val="FFFFFF"/>
                </a:solidFill>
                <a:latin typeface="League Spartan"/>
              </a:rPr>
              <a:t>Filing Requirements</a:t>
            </a:r>
            <a:endParaRPr lang="en-US" sz="6600" dirty="0">
              <a:solidFill>
                <a:srgbClr val="FFFFFF"/>
              </a:solidFill>
              <a:latin typeface="League Spartan"/>
            </a:endParaRPr>
          </a:p>
        </p:txBody>
      </p:sp>
      <p:sp>
        <p:nvSpPr>
          <p:cNvPr id="11" name="TextBox 10">
            <a:extLst>
              <a:ext uri="{FF2B5EF4-FFF2-40B4-BE49-F238E27FC236}">
                <a16:creationId xmlns:a16="http://schemas.microsoft.com/office/drawing/2014/main" id="{C020D646-2F91-9839-508F-BB34926CE4BB}"/>
              </a:ext>
            </a:extLst>
          </p:cNvPr>
          <p:cNvSpPr txBox="1"/>
          <p:nvPr/>
        </p:nvSpPr>
        <p:spPr>
          <a:xfrm>
            <a:off x="1498721" y="3325653"/>
            <a:ext cx="15108397" cy="6678751"/>
          </a:xfrm>
          <a:prstGeom prst="rect">
            <a:avLst/>
          </a:prstGeom>
          <a:noFill/>
        </p:spPr>
        <p:txBody>
          <a:bodyPr wrap="square">
            <a:spAutoFit/>
          </a:bodyPr>
          <a:lstStyle/>
          <a:p>
            <a:pPr marL="0" marR="0" indent="0" algn="just">
              <a:spcBef>
                <a:spcPts val="0"/>
              </a:spcBef>
              <a:spcAft>
                <a:spcPts val="0"/>
              </a:spcAft>
              <a:buNone/>
            </a:pPr>
            <a:r>
              <a:rPr lang="en-US" sz="3200" dirty="0">
                <a:solidFill>
                  <a:schemeClr val="bg1"/>
                </a:solidFill>
                <a:effectLst/>
                <a:latin typeface="Lato" panose="020F0502020204030203" pitchFamily="34" charset="0"/>
                <a:ea typeface="Lato" panose="020F0502020204030203" pitchFamily="34" charset="0"/>
                <a:cs typeface="Lato" panose="020F0502020204030203" pitchFamily="34" charset="0"/>
              </a:rPr>
              <a:t>As a Virgin Island Financial Institution when filling out the general information selection there are three message type to select from which can either be The message contains new information, The message contains corrections for previously sent information or The message advises there is no data to report. </a:t>
            </a:r>
          </a:p>
          <a:p>
            <a:pPr marL="0" marR="0" indent="0" algn="just">
              <a:spcBef>
                <a:spcPts val="0"/>
              </a:spcBef>
              <a:spcAft>
                <a:spcPts val="0"/>
              </a:spcAft>
              <a:buNone/>
            </a:pPr>
            <a:r>
              <a:rPr lang="en-US" sz="3200" dirty="0">
                <a:solidFill>
                  <a:schemeClr val="bg1"/>
                </a:solidFill>
                <a:effectLst/>
                <a:latin typeface="Lato" panose="020F0502020204030203" pitchFamily="34" charset="0"/>
                <a:ea typeface="Lato" panose="020F0502020204030203" pitchFamily="34" charset="0"/>
                <a:cs typeface="Lato" panose="020F0502020204030203" pitchFamily="34" charset="0"/>
              </a:rPr>
              <a:t> </a:t>
            </a:r>
          </a:p>
          <a:p>
            <a:pPr marL="0" marR="0" indent="0" algn="just">
              <a:spcBef>
                <a:spcPts val="0"/>
              </a:spcBef>
              <a:spcAft>
                <a:spcPts val="0"/>
              </a:spcAft>
              <a:buNone/>
            </a:pPr>
            <a:r>
              <a:rPr lang="en-US" sz="3200" dirty="0">
                <a:solidFill>
                  <a:schemeClr val="bg1"/>
                </a:solidFill>
                <a:effectLst/>
                <a:latin typeface="Lato" panose="020F0502020204030203" pitchFamily="34" charset="0"/>
                <a:ea typeface="Lato" panose="020F0502020204030203" pitchFamily="34" charset="0"/>
                <a:cs typeface="Lato" panose="020F0502020204030203" pitchFamily="34" charset="0"/>
              </a:rPr>
              <a:t>When using new as the message type, this means that you are submitted information for the first time.</a:t>
            </a:r>
          </a:p>
          <a:p>
            <a:pPr marL="0" marR="0" indent="0" algn="just">
              <a:spcBef>
                <a:spcPts val="0"/>
              </a:spcBef>
              <a:spcAft>
                <a:spcPts val="0"/>
              </a:spcAft>
              <a:buNone/>
            </a:pPr>
            <a:r>
              <a:rPr lang="en-US" sz="3200" dirty="0">
                <a:solidFill>
                  <a:schemeClr val="bg1"/>
                </a:solidFill>
                <a:effectLst/>
                <a:latin typeface="Lato" panose="020F0502020204030203" pitchFamily="34" charset="0"/>
                <a:ea typeface="Lato" panose="020F0502020204030203" pitchFamily="34" charset="0"/>
                <a:cs typeface="Lato" panose="020F0502020204030203" pitchFamily="34" charset="0"/>
              </a:rPr>
              <a:t> </a:t>
            </a:r>
          </a:p>
          <a:p>
            <a:pPr marL="0" marR="0" indent="0" algn="just">
              <a:spcBef>
                <a:spcPts val="0"/>
              </a:spcBef>
              <a:spcAft>
                <a:spcPts val="0"/>
              </a:spcAft>
              <a:buNone/>
            </a:pPr>
            <a:r>
              <a:rPr lang="en-US" sz="3200" dirty="0">
                <a:solidFill>
                  <a:schemeClr val="bg1"/>
                </a:solidFill>
                <a:effectLst/>
                <a:latin typeface="Lato" panose="020F0502020204030203" pitchFamily="34" charset="0"/>
                <a:ea typeface="Lato" panose="020F0502020204030203" pitchFamily="34" charset="0"/>
                <a:cs typeface="Lato" panose="020F0502020204030203" pitchFamily="34" charset="0"/>
              </a:rPr>
              <a:t>When using corrections as the message type, this means that you are either correcting or deleting information which was </a:t>
            </a:r>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already exchanged</a:t>
            </a:r>
            <a:r>
              <a:rPr lang="en-US" sz="3200" dirty="0">
                <a:solidFill>
                  <a:schemeClr val="bg1"/>
                </a:solidFill>
                <a:effectLst/>
                <a:latin typeface="Lato" panose="020F0502020204030203" pitchFamily="34" charset="0"/>
                <a:ea typeface="Lato" panose="020F0502020204030203" pitchFamily="34" charset="0"/>
                <a:cs typeface="Lato" panose="020F0502020204030203" pitchFamily="34" charset="0"/>
              </a:rPr>
              <a:t>.</a:t>
            </a:r>
          </a:p>
          <a:p>
            <a:pPr marL="0" marR="0" indent="0" algn="just">
              <a:spcBef>
                <a:spcPts val="0"/>
              </a:spcBef>
              <a:spcAft>
                <a:spcPts val="0"/>
              </a:spcAft>
              <a:buNone/>
            </a:pPr>
            <a:endParaRPr lang="en-US" sz="3200" dirty="0">
              <a:solidFill>
                <a:schemeClr val="bg1"/>
              </a:solidFill>
              <a:effectLst/>
              <a:latin typeface="Lato" panose="020F0502020204030203" pitchFamily="34" charset="0"/>
              <a:ea typeface="Lato" panose="020F0502020204030203" pitchFamily="34" charset="0"/>
              <a:cs typeface="Lato" panose="020F0502020204030203" pitchFamily="34" charset="0"/>
            </a:endParaRPr>
          </a:p>
          <a:p>
            <a:pPr marL="0" marR="0" indent="0" algn="just">
              <a:spcBef>
                <a:spcPts val="0"/>
              </a:spcBef>
              <a:spcAft>
                <a:spcPts val="0"/>
              </a:spcAft>
              <a:buNone/>
            </a:pPr>
            <a:r>
              <a:rPr lang="en-US" sz="3200" dirty="0">
                <a:solidFill>
                  <a:schemeClr val="bg1"/>
                </a:solidFill>
                <a:effectLst/>
                <a:latin typeface="Lato" panose="020F0502020204030203" pitchFamily="34" charset="0"/>
                <a:ea typeface="Lato" panose="020F0502020204030203" pitchFamily="34" charset="0"/>
                <a:cs typeface="Lato" panose="020F0502020204030203" pitchFamily="34" charset="0"/>
              </a:rPr>
              <a:t>When using no data as the message type, this means that you have no information to report which in this case will be the result of a nil filing</a:t>
            </a:r>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a:t>
            </a:r>
            <a:endParaRPr lang="en-US" sz="3200" dirty="0">
              <a:solidFill>
                <a:schemeClr val="bg1"/>
              </a:solidFill>
              <a:effectLst/>
              <a:latin typeface="Lato" panose="020F0502020204030203" pitchFamily="34" charset="0"/>
              <a:ea typeface="Lato" panose="020F0502020204030203" pitchFamily="34" charset="0"/>
              <a:cs typeface="Lato" panose="020F0502020204030203" pitchFamily="34" charset="0"/>
            </a:endParaRPr>
          </a:p>
          <a:p>
            <a:pPr marL="0" marR="0" algn="just">
              <a:spcBef>
                <a:spcPts val="0"/>
              </a:spcBef>
              <a:spcAft>
                <a:spcPts val="0"/>
              </a:spcAft>
            </a:pPr>
            <a:endParaRPr lang="en-US" sz="1200" dirty="0">
              <a:solidFill>
                <a:srgbClr val="000000"/>
              </a:solidFill>
              <a:effectLst/>
              <a:ea typeface="Calibri" panose="020F0502020204030204" pitchFamily="34" charset="0"/>
            </a:endParaRPr>
          </a:p>
        </p:txBody>
      </p:sp>
    </p:spTree>
    <p:extLst>
      <p:ext uri="{BB962C8B-B14F-4D97-AF65-F5344CB8AC3E}">
        <p14:creationId xmlns:p14="http://schemas.microsoft.com/office/powerpoint/2010/main" val="27044903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8856E-97AB-64E5-2DFB-2B05F276562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2F24985-ED87-9CDD-3D2E-24B47C96617C}"/>
              </a:ext>
            </a:extLst>
          </p:cNvPr>
          <p:cNvGrpSpPr/>
          <p:nvPr/>
        </p:nvGrpSpPr>
        <p:grpSpPr>
          <a:xfrm>
            <a:off x="0" y="-3"/>
            <a:ext cx="18452231" cy="10287003"/>
            <a:chOff x="-29956" y="-1"/>
            <a:chExt cx="6731424" cy="3752726"/>
          </a:xfrm>
        </p:grpSpPr>
        <p:sp>
          <p:nvSpPr>
            <p:cNvPr id="3" name="Freeform 3">
              <a:extLst>
                <a:ext uri="{FF2B5EF4-FFF2-40B4-BE49-F238E27FC236}">
                  <a16:creationId xmlns:a16="http://schemas.microsoft.com/office/drawing/2014/main" id="{8829DE74-327A-BAAD-3709-939A066B2574}"/>
                </a:ext>
              </a:extLst>
            </p:cNvPr>
            <p:cNvSpPr/>
            <p:nvPr/>
          </p:nvSpPr>
          <p:spPr>
            <a:xfrm>
              <a:off x="-29956" y="-1"/>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a:extLst>
              <a:ext uri="{FF2B5EF4-FFF2-40B4-BE49-F238E27FC236}">
                <a16:creationId xmlns:a16="http://schemas.microsoft.com/office/drawing/2014/main" id="{CF579CC7-856F-689E-2E19-2E14C0833BC9}"/>
              </a:ext>
            </a:extLst>
          </p:cNvPr>
          <p:cNvGrpSpPr>
            <a:grpSpLocks noChangeAspect="1"/>
          </p:cNvGrpSpPr>
          <p:nvPr/>
        </p:nvGrpSpPr>
        <p:grpSpPr>
          <a:xfrm>
            <a:off x="691665" y="185842"/>
            <a:ext cx="2494561" cy="2494551"/>
            <a:chOff x="0" y="0"/>
            <a:chExt cx="6350000" cy="6349975"/>
          </a:xfrm>
        </p:grpSpPr>
        <p:sp>
          <p:nvSpPr>
            <p:cNvPr id="5" name="Freeform 5">
              <a:extLst>
                <a:ext uri="{FF2B5EF4-FFF2-40B4-BE49-F238E27FC236}">
                  <a16:creationId xmlns:a16="http://schemas.microsoft.com/office/drawing/2014/main" id="{EC26A27A-A29B-FEF4-9222-1F6C836A8059}"/>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a:extLst>
              <a:ext uri="{FF2B5EF4-FFF2-40B4-BE49-F238E27FC236}">
                <a16:creationId xmlns:a16="http://schemas.microsoft.com/office/drawing/2014/main" id="{4AE416CE-8EF1-3E82-49FD-2093B53CF652}"/>
              </a:ext>
            </a:extLst>
          </p:cNvPr>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a:extLst>
              <a:ext uri="{FF2B5EF4-FFF2-40B4-BE49-F238E27FC236}">
                <a16:creationId xmlns:a16="http://schemas.microsoft.com/office/drawing/2014/main" id="{92ED92F8-8850-A872-B01F-D6BEB14D7881}"/>
              </a:ext>
            </a:extLst>
          </p:cNvPr>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a:extLst>
              <a:ext uri="{FF2B5EF4-FFF2-40B4-BE49-F238E27FC236}">
                <a16:creationId xmlns:a16="http://schemas.microsoft.com/office/drawing/2014/main" id="{472EFBBA-F99A-3BE0-C4E7-4681A9F8E537}"/>
              </a:ext>
            </a:extLst>
          </p:cNvPr>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13" name="TextBox 16">
            <a:extLst>
              <a:ext uri="{FF2B5EF4-FFF2-40B4-BE49-F238E27FC236}">
                <a16:creationId xmlns:a16="http://schemas.microsoft.com/office/drawing/2014/main" id="{A8FA4A49-42F3-85EA-D385-97E55E2C97AA}"/>
              </a:ext>
            </a:extLst>
          </p:cNvPr>
          <p:cNvSpPr txBox="1"/>
          <p:nvPr/>
        </p:nvSpPr>
        <p:spPr>
          <a:xfrm>
            <a:off x="1080873" y="5008520"/>
            <a:ext cx="16421100" cy="1119153"/>
          </a:xfrm>
          <a:prstGeom prst="rect">
            <a:avLst/>
          </a:prstGeom>
        </p:spPr>
        <p:txBody>
          <a:bodyPr wrap="square" lIns="0" tIns="0" rIns="0" bIns="0" rtlCol="0" anchor="t">
            <a:spAutoFit/>
          </a:bodyPr>
          <a:lstStyle/>
          <a:p>
            <a:pPr marL="809625" lvl="1">
              <a:lnSpc>
                <a:spcPts val="10500"/>
              </a:lnSpc>
            </a:pPr>
            <a:endParaRPr lang="en-US" sz="4000" b="1" i="1" u="sng" dirty="0">
              <a:solidFill>
                <a:srgbClr val="FFFFFF"/>
              </a:solidFill>
              <a:latin typeface="Lato"/>
              <a:ea typeface="Lato"/>
              <a:cs typeface="Lato"/>
            </a:endParaRPr>
          </a:p>
        </p:txBody>
      </p:sp>
      <p:sp>
        <p:nvSpPr>
          <p:cNvPr id="15" name="Subtitle 2">
            <a:extLst>
              <a:ext uri="{FF2B5EF4-FFF2-40B4-BE49-F238E27FC236}">
                <a16:creationId xmlns:a16="http://schemas.microsoft.com/office/drawing/2014/main" id="{E8731893-6B23-1438-2EE2-6247C640EBB6}"/>
              </a:ext>
            </a:extLst>
          </p:cNvPr>
          <p:cNvSpPr txBox="1">
            <a:spLocks/>
          </p:cNvSpPr>
          <p:nvPr/>
        </p:nvSpPr>
        <p:spPr>
          <a:xfrm>
            <a:off x="691665" y="3668118"/>
            <a:ext cx="16628147" cy="598686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16" name="TextBox 9">
            <a:extLst>
              <a:ext uri="{FF2B5EF4-FFF2-40B4-BE49-F238E27FC236}">
                <a16:creationId xmlns:a16="http://schemas.microsoft.com/office/drawing/2014/main" id="{A544B264-753B-BEC0-D803-9B5A35DCF945}"/>
              </a:ext>
            </a:extLst>
          </p:cNvPr>
          <p:cNvSpPr txBox="1"/>
          <p:nvPr/>
        </p:nvSpPr>
        <p:spPr>
          <a:xfrm>
            <a:off x="3400832" y="1523443"/>
            <a:ext cx="14195503" cy="1325363"/>
          </a:xfrm>
          <a:prstGeom prst="rect">
            <a:avLst/>
          </a:prstGeom>
        </p:spPr>
        <p:txBody>
          <a:bodyPr wrap="square" lIns="0" tIns="0" rIns="0" bIns="0" rtlCol="0" anchor="t">
            <a:spAutoFit/>
          </a:bodyPr>
          <a:lstStyle/>
          <a:p>
            <a:pPr>
              <a:lnSpc>
                <a:spcPts val="10875"/>
              </a:lnSpc>
            </a:pPr>
            <a:r>
              <a:rPr lang="en-US" sz="7200" dirty="0">
                <a:solidFill>
                  <a:srgbClr val="FFFFFF"/>
                </a:solidFill>
                <a:latin typeface="League Spartan"/>
              </a:rPr>
              <a:t>Filing Requirements</a:t>
            </a:r>
            <a:endParaRPr lang="en-US" sz="6600" dirty="0">
              <a:solidFill>
                <a:srgbClr val="FFFFFF"/>
              </a:solidFill>
              <a:latin typeface="League Spartan"/>
            </a:endParaRPr>
          </a:p>
        </p:txBody>
      </p:sp>
      <p:sp>
        <p:nvSpPr>
          <p:cNvPr id="11" name="TextBox 10">
            <a:extLst>
              <a:ext uri="{FF2B5EF4-FFF2-40B4-BE49-F238E27FC236}">
                <a16:creationId xmlns:a16="http://schemas.microsoft.com/office/drawing/2014/main" id="{328573AB-194C-5529-FC33-EE957D970235}"/>
              </a:ext>
            </a:extLst>
          </p:cNvPr>
          <p:cNvSpPr txBox="1"/>
          <p:nvPr/>
        </p:nvSpPr>
        <p:spPr>
          <a:xfrm>
            <a:off x="1519519" y="3741812"/>
            <a:ext cx="13796682" cy="6309420"/>
          </a:xfrm>
          <a:prstGeom prst="rect">
            <a:avLst/>
          </a:prstGeom>
          <a:noFill/>
        </p:spPr>
        <p:txBody>
          <a:bodyPr wrap="square">
            <a:spAutoFit/>
          </a:bodyPr>
          <a:lstStyle/>
          <a:p>
            <a:pPr marL="0" marR="0" indent="0" algn="just">
              <a:spcBef>
                <a:spcPts val="0"/>
              </a:spcBef>
              <a:spcAft>
                <a:spcPts val="0"/>
              </a:spcAft>
              <a:buNone/>
            </a:pPr>
            <a:r>
              <a:rPr lang="en-US" sz="2800" b="1" i="1" dirty="0">
                <a:solidFill>
                  <a:schemeClr val="bg1"/>
                </a:solidFill>
                <a:effectLst/>
                <a:latin typeface="Lato" panose="020F0502020204030203" pitchFamily="34" charset="0"/>
                <a:ea typeface="Lato" panose="020F0502020204030203" pitchFamily="34" charset="0"/>
                <a:cs typeface="Lato" panose="020F0502020204030203" pitchFamily="34" charset="0"/>
              </a:rPr>
              <a:t>4.	</a:t>
            </a:r>
            <a:r>
              <a:rPr lang="en-US" sz="3200" b="1" i="1" dirty="0">
                <a:solidFill>
                  <a:schemeClr val="bg1"/>
                </a:solidFill>
                <a:effectLst/>
                <a:latin typeface="Lato" panose="020F0502020204030203" pitchFamily="34" charset="0"/>
                <a:ea typeface="Lato" panose="020F0502020204030203" pitchFamily="34" charset="0"/>
                <a:cs typeface="Lato" panose="020F0502020204030203" pitchFamily="34" charset="0"/>
              </a:rPr>
              <a:t>Question</a:t>
            </a:r>
          </a:p>
          <a:p>
            <a:pPr marL="0" marR="0" indent="0" algn="just">
              <a:spcBef>
                <a:spcPts val="0"/>
              </a:spcBef>
              <a:spcAft>
                <a:spcPts val="0"/>
              </a:spcAft>
              <a:buNone/>
            </a:pPr>
            <a:endParaRPr lang="en-US" sz="3200" b="1" i="1" dirty="0">
              <a:solidFill>
                <a:schemeClr val="bg1"/>
              </a:solidFill>
              <a:effectLst/>
              <a:latin typeface="Lato" panose="020F0502020204030203" pitchFamily="34" charset="0"/>
              <a:ea typeface="Lato" panose="020F0502020204030203" pitchFamily="34" charset="0"/>
              <a:cs typeface="Lato" panose="020F0502020204030203" pitchFamily="34" charset="0"/>
            </a:endParaRPr>
          </a:p>
          <a:p>
            <a:pPr marL="457200" indent="-457200" algn="just">
              <a:spcBef>
                <a:spcPts val="0"/>
              </a:spcBef>
              <a:buFont typeface="Arial" panose="020B0604020202020204" pitchFamily="34" charset="0"/>
              <a:buChar char="•"/>
            </a:pPr>
            <a:r>
              <a:rPr lang="en-US" sz="3200" kern="100" dirty="0">
                <a:solidFill>
                  <a:schemeClr val="bg1"/>
                </a:solidFill>
                <a:effectLst/>
                <a:latin typeface="Lato" panose="020F0502020204030203" pitchFamily="34" charset="0"/>
                <a:ea typeface="Lato" panose="020F0502020204030203" pitchFamily="34" charset="0"/>
                <a:cs typeface="Lato" panose="020F0502020204030203" pitchFamily="34" charset="0"/>
              </a:rPr>
              <a:t>If we need to amend a CRS reporting, is  there a prescriptive period to do an amendment.</a:t>
            </a:r>
          </a:p>
          <a:p>
            <a:pPr marL="0" indent="0" algn="just">
              <a:spcBef>
                <a:spcPts val="0"/>
              </a:spcBef>
              <a:buNone/>
            </a:pPr>
            <a:endParaRPr lang="en-US" sz="3200" kern="1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514350" indent="-514350" algn="just">
              <a:buFont typeface="Arial" pitchFamily="34" charset="0"/>
              <a:buAutoNum type="arabicPeriod" startAt="5"/>
            </a:pPr>
            <a:r>
              <a:rPr lang="en-US" sz="3200" b="1" i="1" dirty="0">
                <a:solidFill>
                  <a:schemeClr val="bg1"/>
                </a:solidFill>
                <a:latin typeface="Lato" panose="020F0502020204030203" pitchFamily="34" charset="0"/>
                <a:ea typeface="Lato" panose="020F0502020204030203" pitchFamily="34" charset="0"/>
                <a:cs typeface="Lato" panose="020F0502020204030203" pitchFamily="34" charset="0"/>
              </a:rPr>
              <a:t>   Question</a:t>
            </a:r>
          </a:p>
          <a:p>
            <a:pPr algn="just"/>
            <a:r>
              <a:rPr lang="en-US" sz="3200" b="1" i="1" dirty="0">
                <a:solidFill>
                  <a:schemeClr val="bg1"/>
                </a:solidFill>
                <a:latin typeface="Lato" panose="020F0502020204030203" pitchFamily="34" charset="0"/>
                <a:ea typeface="Lato" panose="020F0502020204030203" pitchFamily="34" charset="0"/>
                <a:cs typeface="Lato" panose="020F0502020204030203" pitchFamily="34" charset="0"/>
              </a:rPr>
              <a:t> </a:t>
            </a:r>
          </a:p>
          <a:p>
            <a:pPr marL="457200" indent="-457200" algn="just">
              <a:buFont typeface="Arial" panose="020B0604020202020204" pitchFamily="34" charset="0"/>
              <a:buChar char="•"/>
            </a:pPr>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When a CRS report is showing a “Transmission Progress” status of “waiting”, can we amend the said CRS report? Or should we wait until the status changed to “received”? </a:t>
            </a:r>
          </a:p>
          <a:p>
            <a:pPr marL="0" indent="0" algn="just">
              <a:spcBef>
                <a:spcPts val="0"/>
              </a:spcBef>
              <a:buNone/>
            </a:pPr>
            <a:endParaRPr lang="en-US" sz="2800" kern="1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indent="0" algn="just">
              <a:spcBef>
                <a:spcPts val="0"/>
              </a:spcBef>
              <a:buNone/>
            </a:pPr>
            <a:endParaRPr lang="en-US" sz="2800" kern="1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indent="0" algn="just">
              <a:spcBef>
                <a:spcPts val="0"/>
              </a:spcBef>
              <a:buNone/>
            </a:pPr>
            <a:endParaRPr lang="en-US" sz="2800" kern="1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9630055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452231" cy="10286999"/>
            <a:chOff x="0" y="0"/>
            <a:chExt cx="6731424" cy="3752725"/>
          </a:xfrm>
        </p:grpSpPr>
        <p:sp>
          <p:nvSpPr>
            <p:cNvPr id="3" name="Freeform 3"/>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dirty="0"/>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11" name="TextBox 11"/>
          <p:cNvSpPr txBox="1"/>
          <p:nvPr/>
        </p:nvSpPr>
        <p:spPr>
          <a:xfrm>
            <a:off x="1056322" y="5514347"/>
            <a:ext cx="13996109" cy="1815433"/>
          </a:xfrm>
          <a:prstGeom prst="rect">
            <a:avLst/>
          </a:prstGeom>
        </p:spPr>
        <p:txBody>
          <a:bodyPr wrap="square" lIns="0" tIns="0" rIns="0" bIns="0" rtlCol="0" anchor="t">
            <a:spAutoFit/>
          </a:bodyPr>
          <a:lstStyle/>
          <a:p>
            <a:pPr>
              <a:lnSpc>
                <a:spcPts val="7696"/>
              </a:lnSpc>
            </a:pPr>
            <a:endParaRPr lang="en-US" sz="3200" dirty="0">
              <a:solidFill>
                <a:srgbClr val="FFFFFF"/>
              </a:solidFill>
              <a:latin typeface="Lato"/>
            </a:endParaRPr>
          </a:p>
          <a:p>
            <a:pPr>
              <a:lnSpc>
                <a:spcPts val="7696"/>
              </a:lnSpc>
            </a:pPr>
            <a:r>
              <a:rPr lang="en-US" sz="3200" dirty="0">
                <a:solidFill>
                  <a:srgbClr val="FFFFFF"/>
                </a:solidFill>
                <a:latin typeface="Lato"/>
              </a:rPr>
              <a:t> </a:t>
            </a:r>
          </a:p>
        </p:txBody>
      </p:sp>
      <p:sp>
        <p:nvSpPr>
          <p:cNvPr id="12" name="Subtitle 2">
            <a:extLst>
              <a:ext uri="{FF2B5EF4-FFF2-40B4-BE49-F238E27FC236}">
                <a16:creationId xmlns:a16="http://schemas.microsoft.com/office/drawing/2014/main" id="{0CF91E44-06D4-25B9-B9DC-68B4809D044C}"/>
              </a:ext>
            </a:extLst>
          </p:cNvPr>
          <p:cNvSpPr txBox="1">
            <a:spLocks/>
          </p:cNvSpPr>
          <p:nvPr/>
        </p:nvSpPr>
        <p:spPr>
          <a:xfrm>
            <a:off x="874057" y="3106634"/>
            <a:ext cx="16055789" cy="6519557"/>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endParaRPr lang="en-US" dirty="0"/>
          </a:p>
          <a:p>
            <a:pPr marL="0" indent="0" algn="just">
              <a:buFont typeface="Arial" pitchFamily="34" charset="0"/>
              <a:buNone/>
            </a:pPr>
            <a:r>
              <a:rPr lang="en-US" sz="4200" b="1" i="1" dirty="0">
                <a:solidFill>
                  <a:schemeClr val="bg1"/>
                </a:solidFill>
                <a:latin typeface="Lato" panose="020F0502020204030203" pitchFamily="34" charset="0"/>
                <a:ea typeface="Lato" panose="020F0502020204030203" pitchFamily="34" charset="0"/>
                <a:cs typeface="Lato" panose="020F0502020204030203" pitchFamily="34" charset="0"/>
              </a:rPr>
              <a:t>Answer</a:t>
            </a:r>
          </a:p>
          <a:p>
            <a:pPr marL="0" indent="0" algn="just">
              <a:spcBef>
                <a:spcPts val="0"/>
              </a:spcBef>
              <a:buNone/>
            </a:pPr>
            <a:endParaRPr lang="en-US" sz="4400" b="1" i="1" kern="1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457200" indent="-457200" algn="just">
              <a:spcBef>
                <a:spcPts val="0"/>
              </a:spcBef>
            </a:pPr>
            <a:r>
              <a:rPr lang="en-US" sz="4400" dirty="0">
                <a:solidFill>
                  <a:schemeClr val="bg1"/>
                </a:solidFill>
                <a:latin typeface="Lato" panose="020F0502020204030203" pitchFamily="34" charset="0"/>
                <a:ea typeface="Lato" panose="020F0502020204030203" pitchFamily="34" charset="0"/>
                <a:cs typeface="Lato" panose="020F0502020204030203" pitchFamily="34" charset="0"/>
              </a:rPr>
              <a:t> All amendments to CRS reporting should be made by 31</a:t>
            </a:r>
            <a:r>
              <a:rPr lang="en-US" sz="4400" baseline="30000" dirty="0">
                <a:solidFill>
                  <a:schemeClr val="bg1"/>
                </a:solidFill>
                <a:latin typeface="Lato" panose="020F0502020204030203" pitchFamily="34" charset="0"/>
                <a:ea typeface="Lato" panose="020F0502020204030203" pitchFamily="34" charset="0"/>
                <a:cs typeface="Lato" panose="020F0502020204030203" pitchFamily="34" charset="0"/>
              </a:rPr>
              <a:t>st</a:t>
            </a:r>
            <a:r>
              <a:rPr lang="en-US" sz="4400" dirty="0">
                <a:solidFill>
                  <a:schemeClr val="bg1"/>
                </a:solidFill>
                <a:latin typeface="Lato" panose="020F0502020204030203" pitchFamily="34" charset="0"/>
                <a:ea typeface="Lato" panose="020F0502020204030203" pitchFamily="34" charset="0"/>
                <a:cs typeface="Lato" panose="020F0502020204030203" pitchFamily="34" charset="0"/>
              </a:rPr>
              <a:t> August,  2024. </a:t>
            </a:r>
            <a:endParaRPr lang="en-US" sz="4400" baseline="300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marR="0" indent="0" algn="just">
              <a:spcBef>
                <a:spcPts val="0"/>
              </a:spcBef>
              <a:spcAft>
                <a:spcPts val="0"/>
              </a:spcAft>
              <a:buNone/>
            </a:pPr>
            <a:r>
              <a:rPr lang="en-US" sz="4400" baseline="300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4400" dirty="0">
                <a:solidFill>
                  <a:schemeClr val="bg1"/>
                </a:solidFill>
                <a:latin typeface="Lato" panose="020F0502020204030203" pitchFamily="34" charset="0"/>
                <a:ea typeface="Lato" panose="020F0502020204030203" pitchFamily="34" charset="0"/>
                <a:cs typeface="Lato" panose="020F0502020204030203" pitchFamily="34" charset="0"/>
              </a:rPr>
              <a:t> </a:t>
            </a:r>
          </a:p>
          <a:p>
            <a:pPr marL="457200" indent="-457200" algn="just">
              <a:spcBef>
                <a:spcPts val="0"/>
              </a:spcBef>
            </a:pPr>
            <a:r>
              <a:rPr lang="en-US" sz="4400" kern="1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4400" dirty="0">
                <a:solidFill>
                  <a:schemeClr val="bg1"/>
                </a:solidFill>
                <a:latin typeface="Lato" panose="020F0502020204030203" pitchFamily="34" charset="0"/>
                <a:ea typeface="Lato" panose="020F0502020204030203" pitchFamily="34" charset="0"/>
                <a:cs typeface="Lato" panose="020F0502020204030203" pitchFamily="34" charset="0"/>
              </a:rPr>
              <a:t>If corrections are required and you are submitting a filing before our</a:t>
            </a:r>
          </a:p>
          <a:p>
            <a:pPr marL="0" indent="0" algn="just">
              <a:spcBef>
                <a:spcPts val="0"/>
              </a:spcBef>
              <a:buNone/>
            </a:pPr>
            <a:r>
              <a:rPr lang="en-US" sz="4400" dirty="0">
                <a:solidFill>
                  <a:schemeClr val="bg1"/>
                </a:solidFill>
                <a:latin typeface="Lato" panose="020F0502020204030203" pitchFamily="34" charset="0"/>
                <a:ea typeface="Lato" panose="020F0502020204030203" pitchFamily="34" charset="0"/>
                <a:cs typeface="Lato" panose="020F0502020204030203" pitchFamily="34" charset="0"/>
              </a:rPr>
              <a:t>     information exchange period (September) then we recommend that you</a:t>
            </a:r>
          </a:p>
          <a:p>
            <a:pPr marL="0" indent="0" algn="just">
              <a:spcBef>
                <a:spcPts val="0"/>
              </a:spcBef>
              <a:buNone/>
            </a:pPr>
            <a:r>
              <a:rPr lang="en-US" sz="4400" dirty="0">
                <a:solidFill>
                  <a:schemeClr val="bg1"/>
                </a:solidFill>
                <a:latin typeface="Lato" panose="020F0502020204030203" pitchFamily="34" charset="0"/>
                <a:ea typeface="Lato" panose="020F0502020204030203" pitchFamily="34" charset="0"/>
                <a:cs typeface="Lato" panose="020F0502020204030203" pitchFamily="34" charset="0"/>
              </a:rPr>
              <a:t>     do a whole new filing and alert us so that we can delete your original</a:t>
            </a:r>
          </a:p>
          <a:p>
            <a:pPr marL="0" indent="0" algn="just">
              <a:spcBef>
                <a:spcPts val="0"/>
              </a:spcBef>
              <a:buNone/>
            </a:pPr>
            <a:r>
              <a:rPr lang="en-US" sz="4400" dirty="0">
                <a:solidFill>
                  <a:schemeClr val="bg1"/>
                </a:solidFill>
                <a:latin typeface="Lato" panose="020F0502020204030203" pitchFamily="34" charset="0"/>
                <a:ea typeface="Lato" panose="020F0502020204030203" pitchFamily="34" charset="0"/>
                <a:cs typeface="Lato" panose="020F0502020204030203" pitchFamily="34" charset="0"/>
              </a:rPr>
              <a:t>     filing.  </a:t>
            </a:r>
          </a:p>
          <a:p>
            <a:pPr marL="0" marR="0" indent="0" algn="just">
              <a:spcBef>
                <a:spcPts val="0"/>
              </a:spcBef>
              <a:spcAft>
                <a:spcPts val="0"/>
              </a:spcAft>
              <a:buNone/>
            </a:pPr>
            <a:r>
              <a:rPr lang="en-US" sz="4400" dirty="0">
                <a:solidFill>
                  <a:schemeClr val="bg1"/>
                </a:solidFill>
                <a:latin typeface="Lato" panose="020F0502020204030203" pitchFamily="34" charset="0"/>
                <a:ea typeface="Lato" panose="020F0502020204030203" pitchFamily="34" charset="0"/>
                <a:cs typeface="Lato" panose="020F0502020204030203" pitchFamily="34" charset="0"/>
              </a:rPr>
              <a:t> </a:t>
            </a:r>
          </a:p>
          <a:p>
            <a:pPr marL="457200" indent="-457200" algn="just">
              <a:spcBef>
                <a:spcPts val="0"/>
              </a:spcBef>
            </a:pPr>
            <a:r>
              <a:rPr lang="en-US" sz="4400" dirty="0">
                <a:solidFill>
                  <a:schemeClr val="bg1"/>
                </a:solidFill>
                <a:latin typeface="Lato" panose="020F0502020204030203" pitchFamily="34" charset="0"/>
                <a:ea typeface="Lato" panose="020F0502020204030203" pitchFamily="34" charset="0"/>
                <a:cs typeface="Lato" panose="020F0502020204030203" pitchFamily="34" charset="0"/>
              </a:rPr>
              <a:t>If corrections are required and you are submitting a filing after our information exchanged period (September) then we recommend that you do a corrected data filing, and no email alert will be required in this instance.</a:t>
            </a:r>
          </a:p>
          <a:p>
            <a:pPr marL="0" indent="0" algn="just">
              <a:buFont typeface="Arial" pitchFamily="34" charset="0"/>
              <a:buNone/>
            </a:pPr>
            <a:endParaRPr lang="en-US" sz="4200" b="1" i="1"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indent="0" algn="just">
              <a:buFont typeface="Arial" pitchFamily="34" charset="0"/>
              <a:buNone/>
            </a:pPr>
            <a:endParaRPr lang="en-US" dirty="0"/>
          </a:p>
          <a:p>
            <a:pPr marL="0" indent="0" algn="just">
              <a:buFont typeface="Arial" pitchFamily="34" charset="0"/>
              <a:buNone/>
            </a:pPr>
            <a:endParaRPr lang="en-US" dirty="0"/>
          </a:p>
        </p:txBody>
      </p:sp>
      <p:sp>
        <p:nvSpPr>
          <p:cNvPr id="13" name="TextBox 9">
            <a:extLst>
              <a:ext uri="{FF2B5EF4-FFF2-40B4-BE49-F238E27FC236}">
                <a16:creationId xmlns:a16="http://schemas.microsoft.com/office/drawing/2014/main" id="{B0D1A6A5-68BB-22F9-BF5F-F9EFDF4A6132}"/>
              </a:ext>
            </a:extLst>
          </p:cNvPr>
          <p:cNvSpPr txBox="1"/>
          <p:nvPr/>
        </p:nvSpPr>
        <p:spPr>
          <a:xfrm>
            <a:off x="3400832" y="1602442"/>
            <a:ext cx="14195503" cy="1325363"/>
          </a:xfrm>
          <a:prstGeom prst="rect">
            <a:avLst/>
          </a:prstGeom>
        </p:spPr>
        <p:txBody>
          <a:bodyPr wrap="square" lIns="0" tIns="0" rIns="0" bIns="0" rtlCol="0" anchor="t">
            <a:spAutoFit/>
          </a:bodyPr>
          <a:lstStyle/>
          <a:p>
            <a:pPr>
              <a:lnSpc>
                <a:spcPts val="10875"/>
              </a:lnSpc>
            </a:pPr>
            <a:r>
              <a:rPr lang="en-US" sz="7200" dirty="0">
                <a:solidFill>
                  <a:srgbClr val="FFFFFF"/>
                </a:solidFill>
                <a:latin typeface="League Spartan"/>
              </a:rPr>
              <a:t>Filing Requirements</a:t>
            </a:r>
            <a:endParaRPr lang="en-US" sz="6600" dirty="0">
              <a:solidFill>
                <a:srgbClr val="FFFFFF"/>
              </a:solidFill>
              <a:latin typeface="League Spartan"/>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28578" y="-86559"/>
            <a:ext cx="19145155" cy="10893073"/>
            <a:chOff x="0" y="0"/>
            <a:chExt cx="5042345" cy="2868957"/>
          </a:xfrm>
        </p:grpSpPr>
        <p:sp>
          <p:nvSpPr>
            <p:cNvPr id="3" name="Freeform 3"/>
            <p:cNvSpPr/>
            <p:nvPr/>
          </p:nvSpPr>
          <p:spPr>
            <a:xfrm>
              <a:off x="0" y="0"/>
              <a:ext cx="5042345" cy="2868957"/>
            </a:xfrm>
            <a:custGeom>
              <a:avLst/>
              <a:gdLst/>
              <a:ahLst/>
              <a:cxnLst/>
              <a:rect l="l" t="t" r="r" b="b"/>
              <a:pathLst>
                <a:path w="5042345" h="2868957">
                  <a:moveTo>
                    <a:pt x="0" y="0"/>
                  </a:moveTo>
                  <a:lnTo>
                    <a:pt x="5042345" y="0"/>
                  </a:lnTo>
                  <a:lnTo>
                    <a:pt x="5042345" y="2868957"/>
                  </a:lnTo>
                  <a:lnTo>
                    <a:pt x="0" y="2868957"/>
                  </a:lnTo>
                  <a:close/>
                </a:path>
              </a:pathLst>
            </a:custGeom>
            <a:solidFill>
              <a:srgbClr val="13547E"/>
            </a:solidFill>
          </p:spPr>
          <p:txBody>
            <a:bodyPr/>
            <a:lstStyle/>
            <a:p>
              <a:endParaRPr lang="en-US"/>
            </a:p>
          </p:txBody>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3300"/>
                </a:lnSpc>
              </a:pPr>
              <a:endParaRPr/>
            </a:p>
          </p:txBody>
        </p:sp>
      </p:grpSp>
      <p:grpSp>
        <p:nvGrpSpPr>
          <p:cNvPr id="5" name="Group 5"/>
          <p:cNvGrpSpPr/>
          <p:nvPr/>
        </p:nvGrpSpPr>
        <p:grpSpPr>
          <a:xfrm rot="5822695">
            <a:off x="6472428" y="847266"/>
            <a:ext cx="5343144" cy="20268284"/>
            <a:chOff x="0" y="0"/>
            <a:chExt cx="1949193" cy="7393925"/>
          </a:xfrm>
        </p:grpSpPr>
        <p:sp>
          <p:nvSpPr>
            <p:cNvPr id="6" name="Freeform 6"/>
            <p:cNvSpPr/>
            <p:nvPr/>
          </p:nvSpPr>
          <p:spPr>
            <a:xfrm>
              <a:off x="0" y="0"/>
              <a:ext cx="1949193" cy="7393925"/>
            </a:xfrm>
            <a:custGeom>
              <a:avLst/>
              <a:gdLst/>
              <a:ahLst/>
              <a:cxnLst/>
              <a:rect l="l" t="t" r="r" b="b"/>
              <a:pathLst>
                <a:path w="1949193" h="7393925">
                  <a:moveTo>
                    <a:pt x="0" y="0"/>
                  </a:moveTo>
                  <a:lnTo>
                    <a:pt x="1949193" y="0"/>
                  </a:lnTo>
                  <a:lnTo>
                    <a:pt x="1949193" y="7393925"/>
                  </a:lnTo>
                  <a:lnTo>
                    <a:pt x="0" y="7393925"/>
                  </a:lnTo>
                  <a:close/>
                </a:path>
              </a:pathLst>
            </a:custGeom>
            <a:solidFill>
              <a:srgbClr val="A6A6A6"/>
            </a:solidFill>
          </p:spPr>
          <p:txBody>
            <a:bodyPr/>
            <a:lstStyle/>
            <a:p>
              <a:endParaRPr lang="en-US"/>
            </a:p>
          </p:txBody>
        </p:sp>
      </p:grpSp>
      <p:grpSp>
        <p:nvGrpSpPr>
          <p:cNvPr id="7" name="Group 7"/>
          <p:cNvGrpSpPr/>
          <p:nvPr/>
        </p:nvGrpSpPr>
        <p:grpSpPr>
          <a:xfrm>
            <a:off x="706582" y="8954389"/>
            <a:ext cx="3470781" cy="607822"/>
            <a:chOff x="0" y="0"/>
            <a:chExt cx="7424171" cy="1300162"/>
          </a:xfrm>
        </p:grpSpPr>
        <p:sp>
          <p:nvSpPr>
            <p:cNvPr id="8" name="Freeform 8"/>
            <p:cNvSpPr/>
            <p:nvPr/>
          </p:nvSpPr>
          <p:spPr>
            <a:xfrm>
              <a:off x="0" y="0"/>
              <a:ext cx="7424172" cy="1300162"/>
            </a:xfrm>
            <a:custGeom>
              <a:avLst/>
              <a:gdLst/>
              <a:ahLst/>
              <a:cxnLst/>
              <a:rect l="l" t="t" r="r" b="b"/>
              <a:pathLst>
                <a:path w="7424172" h="1300162">
                  <a:moveTo>
                    <a:pt x="0" y="0"/>
                  </a:moveTo>
                  <a:lnTo>
                    <a:pt x="0" y="1300162"/>
                  </a:lnTo>
                  <a:lnTo>
                    <a:pt x="7424172" y="1300162"/>
                  </a:lnTo>
                  <a:lnTo>
                    <a:pt x="7424172" y="0"/>
                  </a:lnTo>
                  <a:lnTo>
                    <a:pt x="0" y="0"/>
                  </a:lnTo>
                  <a:close/>
                  <a:moveTo>
                    <a:pt x="7363211" y="1239201"/>
                  </a:moveTo>
                  <a:lnTo>
                    <a:pt x="59690" y="1239201"/>
                  </a:lnTo>
                  <a:lnTo>
                    <a:pt x="59690" y="59690"/>
                  </a:lnTo>
                  <a:lnTo>
                    <a:pt x="7363211" y="59690"/>
                  </a:lnTo>
                  <a:lnTo>
                    <a:pt x="7363211" y="1239201"/>
                  </a:lnTo>
                  <a:close/>
                </a:path>
              </a:pathLst>
            </a:custGeom>
            <a:solidFill>
              <a:srgbClr val="FFFFFF"/>
            </a:solidFill>
          </p:spPr>
          <p:txBody>
            <a:bodyPr/>
            <a:lstStyle/>
            <a:p>
              <a:endParaRPr lang="en-US"/>
            </a:p>
          </p:txBody>
        </p:sp>
      </p:grpSp>
      <p:pic>
        <p:nvPicPr>
          <p:cNvPr id="9"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4516" y="9095301"/>
            <a:ext cx="325999" cy="325999"/>
          </a:xfrm>
          <a:prstGeom prst="rect">
            <a:avLst/>
          </a:prstGeom>
        </p:spPr>
      </p:pic>
      <p:sp>
        <p:nvSpPr>
          <p:cNvPr id="10" name="TextBox 10"/>
          <p:cNvSpPr txBox="1"/>
          <p:nvPr/>
        </p:nvSpPr>
        <p:spPr>
          <a:xfrm>
            <a:off x="706582" y="3588241"/>
            <a:ext cx="9221200" cy="1771737"/>
          </a:xfrm>
          <a:prstGeom prst="rect">
            <a:avLst/>
          </a:prstGeom>
        </p:spPr>
        <p:txBody>
          <a:bodyPr lIns="0" tIns="0" rIns="0" bIns="0" rtlCol="0" anchor="t">
            <a:spAutoFit/>
          </a:bodyPr>
          <a:lstStyle/>
          <a:p>
            <a:pPr>
              <a:lnSpc>
                <a:spcPts val="14507"/>
              </a:lnSpc>
            </a:pPr>
            <a:r>
              <a:rPr lang="en-US" sz="10362" dirty="0">
                <a:solidFill>
                  <a:srgbClr val="FFFFFF"/>
                </a:solidFill>
                <a:latin typeface="League Spartan"/>
              </a:rPr>
              <a:t>THANK YOU!</a:t>
            </a:r>
          </a:p>
        </p:txBody>
      </p:sp>
      <p:sp>
        <p:nvSpPr>
          <p:cNvPr id="11" name="TextBox 11"/>
          <p:cNvSpPr txBox="1"/>
          <p:nvPr/>
        </p:nvSpPr>
        <p:spPr>
          <a:xfrm>
            <a:off x="1383475" y="9103321"/>
            <a:ext cx="2625502" cy="317978"/>
          </a:xfrm>
          <a:prstGeom prst="rect">
            <a:avLst/>
          </a:prstGeom>
        </p:spPr>
        <p:txBody>
          <a:bodyPr lIns="0" tIns="0" rIns="0" bIns="0" rtlCol="0" anchor="t">
            <a:spAutoFit/>
          </a:bodyPr>
          <a:lstStyle/>
          <a:p>
            <a:pPr>
              <a:lnSpc>
                <a:spcPts val="2531"/>
              </a:lnSpc>
            </a:pPr>
            <a:r>
              <a:rPr lang="en-US" sz="1808">
                <a:solidFill>
                  <a:srgbClr val="FFFFFF"/>
                </a:solidFill>
                <a:latin typeface="Lato"/>
              </a:rPr>
              <a:t>www.bviita.vg</a:t>
            </a:r>
          </a:p>
        </p:txBody>
      </p:sp>
      <p:grpSp>
        <p:nvGrpSpPr>
          <p:cNvPr id="12" name="Group 12"/>
          <p:cNvGrpSpPr>
            <a:grpSpLocks noChangeAspect="1"/>
          </p:cNvGrpSpPr>
          <p:nvPr/>
        </p:nvGrpSpPr>
        <p:grpSpPr>
          <a:xfrm>
            <a:off x="11922786" y="335883"/>
            <a:ext cx="5898884" cy="5898860"/>
            <a:chOff x="0" y="0"/>
            <a:chExt cx="6350000" cy="6349975"/>
          </a:xfrm>
        </p:grpSpPr>
        <p:sp>
          <p:nvSpPr>
            <p:cNvPr id="13" name="Freeform 1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13880" t="-4736" r="-14777" b="-41465"/>
              </a:stretch>
            </a:blipFill>
          </p:spPr>
          <p:txBody>
            <a:bodyPr/>
            <a:lstStyle/>
            <a:p>
              <a:endParaRPr lang="en-US"/>
            </a:p>
          </p:txBody>
        </p:sp>
      </p:grpSp>
      <p:sp>
        <p:nvSpPr>
          <p:cNvPr id="14" name="TextBox 14"/>
          <p:cNvSpPr txBox="1"/>
          <p:nvPr/>
        </p:nvSpPr>
        <p:spPr>
          <a:xfrm>
            <a:off x="0" y="809511"/>
            <a:ext cx="9244424" cy="525785"/>
          </a:xfrm>
          <a:prstGeom prst="rect">
            <a:avLst/>
          </a:prstGeom>
        </p:spPr>
        <p:txBody>
          <a:bodyPr lIns="0" tIns="0" rIns="0" bIns="0" rtlCol="0" anchor="t">
            <a:spAutoFit/>
          </a:bodyPr>
          <a:lstStyle/>
          <a:p>
            <a:pPr algn="ctr">
              <a:lnSpc>
                <a:spcPts val="4142"/>
              </a:lnSpc>
            </a:pPr>
            <a:r>
              <a:rPr lang="en-US" sz="3800">
                <a:solidFill>
                  <a:srgbClr val="FFFFFF"/>
                </a:solidFill>
                <a:latin typeface="Lato"/>
              </a:rPr>
              <a:t>INTERNATIONAL TAX AUTHORITY</a:t>
            </a:r>
          </a:p>
        </p:txBody>
      </p:sp>
      <p:grpSp>
        <p:nvGrpSpPr>
          <p:cNvPr id="15" name="Group 15"/>
          <p:cNvGrpSpPr/>
          <p:nvPr/>
        </p:nvGrpSpPr>
        <p:grpSpPr>
          <a:xfrm rot="-6444498">
            <a:off x="11687961" y="1241570"/>
            <a:ext cx="3634503" cy="17462735"/>
            <a:chOff x="0" y="0"/>
            <a:chExt cx="1325877" cy="6370453"/>
          </a:xfrm>
        </p:grpSpPr>
        <p:sp>
          <p:nvSpPr>
            <p:cNvPr id="16" name="Freeform 16"/>
            <p:cNvSpPr/>
            <p:nvPr/>
          </p:nvSpPr>
          <p:spPr>
            <a:xfrm>
              <a:off x="0" y="0"/>
              <a:ext cx="1325877" cy="6370453"/>
            </a:xfrm>
            <a:custGeom>
              <a:avLst/>
              <a:gdLst/>
              <a:ahLst/>
              <a:cxnLst/>
              <a:rect l="l" t="t" r="r" b="b"/>
              <a:pathLst>
                <a:path w="1325877" h="6370453">
                  <a:moveTo>
                    <a:pt x="0" y="0"/>
                  </a:moveTo>
                  <a:lnTo>
                    <a:pt x="1325877" y="0"/>
                  </a:lnTo>
                  <a:lnTo>
                    <a:pt x="1325877" y="6370453"/>
                  </a:lnTo>
                  <a:lnTo>
                    <a:pt x="0" y="6370453"/>
                  </a:lnTo>
                  <a:close/>
                </a:path>
              </a:pathLst>
            </a:custGeom>
            <a:solidFill>
              <a:srgbClr val="F60F10"/>
            </a:solidFill>
          </p:spPr>
          <p:txBody>
            <a:bodyPr/>
            <a:lstStyle/>
            <a:p>
              <a:endParaRPr lang="en-US"/>
            </a:p>
          </p:txBody>
        </p:sp>
      </p:grpSp>
      <p:grpSp>
        <p:nvGrpSpPr>
          <p:cNvPr id="17" name="Group 17"/>
          <p:cNvGrpSpPr/>
          <p:nvPr/>
        </p:nvGrpSpPr>
        <p:grpSpPr>
          <a:xfrm>
            <a:off x="13555021" y="8381187"/>
            <a:ext cx="3470781" cy="607822"/>
            <a:chOff x="0" y="0"/>
            <a:chExt cx="7424171" cy="1300162"/>
          </a:xfrm>
        </p:grpSpPr>
        <p:sp>
          <p:nvSpPr>
            <p:cNvPr id="18" name="Freeform 18"/>
            <p:cNvSpPr/>
            <p:nvPr/>
          </p:nvSpPr>
          <p:spPr>
            <a:xfrm>
              <a:off x="0" y="0"/>
              <a:ext cx="7424172" cy="1300162"/>
            </a:xfrm>
            <a:custGeom>
              <a:avLst/>
              <a:gdLst/>
              <a:ahLst/>
              <a:cxnLst/>
              <a:rect l="l" t="t" r="r" b="b"/>
              <a:pathLst>
                <a:path w="7424172" h="1300162">
                  <a:moveTo>
                    <a:pt x="0" y="0"/>
                  </a:moveTo>
                  <a:lnTo>
                    <a:pt x="0" y="1300162"/>
                  </a:lnTo>
                  <a:lnTo>
                    <a:pt x="7424172" y="1300162"/>
                  </a:lnTo>
                  <a:lnTo>
                    <a:pt x="7424172" y="0"/>
                  </a:lnTo>
                  <a:lnTo>
                    <a:pt x="0" y="0"/>
                  </a:lnTo>
                  <a:close/>
                  <a:moveTo>
                    <a:pt x="7363211" y="1239201"/>
                  </a:moveTo>
                  <a:lnTo>
                    <a:pt x="59690" y="1239201"/>
                  </a:lnTo>
                  <a:lnTo>
                    <a:pt x="59690" y="59690"/>
                  </a:lnTo>
                  <a:lnTo>
                    <a:pt x="7363211" y="59690"/>
                  </a:lnTo>
                  <a:lnTo>
                    <a:pt x="7363211" y="1239201"/>
                  </a:lnTo>
                  <a:close/>
                </a:path>
              </a:pathLst>
            </a:custGeom>
            <a:solidFill>
              <a:srgbClr val="FFFFFF"/>
            </a:solidFill>
          </p:spPr>
          <p:txBody>
            <a:bodyPr/>
            <a:lstStyle/>
            <a:p>
              <a:endParaRPr lang="en-US"/>
            </a:p>
          </p:txBody>
        </p:sp>
      </p:grpSp>
      <p:grpSp>
        <p:nvGrpSpPr>
          <p:cNvPr id="19" name="Group 19"/>
          <p:cNvGrpSpPr/>
          <p:nvPr/>
        </p:nvGrpSpPr>
        <p:grpSpPr>
          <a:xfrm>
            <a:off x="13555021" y="9149234"/>
            <a:ext cx="3470781" cy="607822"/>
            <a:chOff x="0" y="0"/>
            <a:chExt cx="7424171" cy="1300162"/>
          </a:xfrm>
        </p:grpSpPr>
        <p:sp>
          <p:nvSpPr>
            <p:cNvPr id="20" name="Freeform 20"/>
            <p:cNvSpPr/>
            <p:nvPr/>
          </p:nvSpPr>
          <p:spPr>
            <a:xfrm>
              <a:off x="0" y="0"/>
              <a:ext cx="7424172" cy="1300162"/>
            </a:xfrm>
            <a:custGeom>
              <a:avLst/>
              <a:gdLst/>
              <a:ahLst/>
              <a:cxnLst/>
              <a:rect l="l" t="t" r="r" b="b"/>
              <a:pathLst>
                <a:path w="7424172" h="1300162">
                  <a:moveTo>
                    <a:pt x="0" y="0"/>
                  </a:moveTo>
                  <a:lnTo>
                    <a:pt x="0" y="1300162"/>
                  </a:lnTo>
                  <a:lnTo>
                    <a:pt x="7424172" y="1300162"/>
                  </a:lnTo>
                  <a:lnTo>
                    <a:pt x="7424172" y="0"/>
                  </a:lnTo>
                  <a:lnTo>
                    <a:pt x="0" y="0"/>
                  </a:lnTo>
                  <a:close/>
                  <a:moveTo>
                    <a:pt x="7363211" y="1239201"/>
                  </a:moveTo>
                  <a:lnTo>
                    <a:pt x="59690" y="1239201"/>
                  </a:lnTo>
                  <a:lnTo>
                    <a:pt x="59690" y="59690"/>
                  </a:lnTo>
                  <a:lnTo>
                    <a:pt x="7363211" y="59690"/>
                  </a:lnTo>
                  <a:lnTo>
                    <a:pt x="7363211" y="1239201"/>
                  </a:lnTo>
                  <a:close/>
                </a:path>
              </a:pathLst>
            </a:custGeom>
            <a:solidFill>
              <a:srgbClr val="FFFFFF"/>
            </a:solidFill>
          </p:spPr>
          <p:txBody>
            <a:bodyPr/>
            <a:lstStyle/>
            <a:p>
              <a:endParaRPr lang="en-US"/>
            </a:p>
          </p:txBody>
        </p:sp>
      </p:grpSp>
      <p:pic>
        <p:nvPicPr>
          <p:cNvPr id="21" name="Picture 2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733911" y="8473978"/>
            <a:ext cx="324451" cy="363531"/>
          </a:xfrm>
          <a:prstGeom prst="rect">
            <a:avLst/>
          </a:prstGeom>
        </p:spPr>
      </p:pic>
      <p:pic>
        <p:nvPicPr>
          <p:cNvPr id="22" name="Picture 2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733911" y="9290146"/>
            <a:ext cx="414625" cy="325999"/>
          </a:xfrm>
          <a:prstGeom prst="rect">
            <a:avLst/>
          </a:prstGeom>
        </p:spPr>
      </p:pic>
      <p:sp>
        <p:nvSpPr>
          <p:cNvPr id="23" name="TextBox 23"/>
          <p:cNvSpPr txBox="1"/>
          <p:nvPr/>
        </p:nvSpPr>
        <p:spPr>
          <a:xfrm>
            <a:off x="14079823" y="8511914"/>
            <a:ext cx="3036738" cy="302676"/>
          </a:xfrm>
          <a:prstGeom prst="rect">
            <a:avLst/>
          </a:prstGeom>
        </p:spPr>
        <p:txBody>
          <a:bodyPr lIns="0" tIns="0" rIns="0" bIns="0" rtlCol="0" anchor="t">
            <a:spAutoFit/>
          </a:bodyPr>
          <a:lstStyle/>
          <a:p>
            <a:pPr>
              <a:lnSpc>
                <a:spcPts val="2435"/>
              </a:lnSpc>
            </a:pPr>
            <a:r>
              <a:rPr lang="en-US" sz="1739">
                <a:solidFill>
                  <a:srgbClr val="FFFFFF"/>
                </a:solidFill>
                <a:latin typeface="Lato"/>
              </a:rPr>
              <a:t>Peace House, Pickering Drive</a:t>
            </a:r>
          </a:p>
        </p:txBody>
      </p:sp>
      <p:sp>
        <p:nvSpPr>
          <p:cNvPr id="24" name="TextBox 24"/>
          <p:cNvSpPr txBox="1"/>
          <p:nvPr/>
        </p:nvSpPr>
        <p:spPr>
          <a:xfrm>
            <a:off x="14260948" y="9284902"/>
            <a:ext cx="2764854" cy="308453"/>
          </a:xfrm>
          <a:prstGeom prst="rect">
            <a:avLst/>
          </a:prstGeom>
        </p:spPr>
        <p:txBody>
          <a:bodyPr lIns="0" tIns="0" rIns="0" bIns="0" rtlCol="0" anchor="t">
            <a:spAutoFit/>
          </a:bodyPr>
          <a:lstStyle/>
          <a:p>
            <a:pPr>
              <a:lnSpc>
                <a:spcPts val="2531"/>
              </a:lnSpc>
            </a:pPr>
            <a:r>
              <a:rPr lang="en-US" sz="1808">
                <a:solidFill>
                  <a:srgbClr val="FFFFFF"/>
                </a:solidFill>
                <a:latin typeface="Blinker"/>
              </a:rPr>
              <a:t> </a:t>
            </a:r>
            <a:r>
              <a:rPr lang="en-US" sz="1808">
                <a:solidFill>
                  <a:srgbClr val="FFFFFF"/>
                </a:solidFill>
                <a:latin typeface="Arimo"/>
              </a:rPr>
              <a:t>info@bviita.vg</a:t>
            </a:r>
          </a:p>
        </p:txBody>
      </p:sp>
      <p:grpSp>
        <p:nvGrpSpPr>
          <p:cNvPr id="25" name="Group 25"/>
          <p:cNvGrpSpPr/>
          <p:nvPr/>
        </p:nvGrpSpPr>
        <p:grpSpPr>
          <a:xfrm>
            <a:off x="706582" y="8133440"/>
            <a:ext cx="3470781" cy="607822"/>
            <a:chOff x="0" y="0"/>
            <a:chExt cx="7424171" cy="1300162"/>
          </a:xfrm>
        </p:grpSpPr>
        <p:sp>
          <p:nvSpPr>
            <p:cNvPr id="26" name="Freeform 26"/>
            <p:cNvSpPr/>
            <p:nvPr/>
          </p:nvSpPr>
          <p:spPr>
            <a:xfrm>
              <a:off x="0" y="0"/>
              <a:ext cx="7424172" cy="1300162"/>
            </a:xfrm>
            <a:custGeom>
              <a:avLst/>
              <a:gdLst/>
              <a:ahLst/>
              <a:cxnLst/>
              <a:rect l="l" t="t" r="r" b="b"/>
              <a:pathLst>
                <a:path w="7424172" h="1300162">
                  <a:moveTo>
                    <a:pt x="0" y="0"/>
                  </a:moveTo>
                  <a:lnTo>
                    <a:pt x="0" y="1300162"/>
                  </a:lnTo>
                  <a:lnTo>
                    <a:pt x="7424172" y="1300162"/>
                  </a:lnTo>
                  <a:lnTo>
                    <a:pt x="7424172" y="0"/>
                  </a:lnTo>
                  <a:lnTo>
                    <a:pt x="0" y="0"/>
                  </a:lnTo>
                  <a:close/>
                  <a:moveTo>
                    <a:pt x="7363211" y="1239201"/>
                  </a:moveTo>
                  <a:lnTo>
                    <a:pt x="59690" y="1239201"/>
                  </a:lnTo>
                  <a:lnTo>
                    <a:pt x="59690" y="59690"/>
                  </a:lnTo>
                  <a:lnTo>
                    <a:pt x="7363211" y="59690"/>
                  </a:lnTo>
                  <a:lnTo>
                    <a:pt x="7363211" y="1239201"/>
                  </a:lnTo>
                  <a:close/>
                </a:path>
              </a:pathLst>
            </a:custGeom>
            <a:solidFill>
              <a:srgbClr val="FFFFFF"/>
            </a:solidFill>
          </p:spPr>
          <p:txBody>
            <a:bodyPr/>
            <a:lstStyle/>
            <a:p>
              <a:endParaRPr lang="en-US"/>
            </a:p>
          </p:txBody>
        </p:sp>
      </p:grpSp>
      <p:pic>
        <p:nvPicPr>
          <p:cNvPr id="27" name="Picture 2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69582" y="8296753"/>
            <a:ext cx="389401" cy="389401"/>
          </a:xfrm>
          <a:prstGeom prst="rect">
            <a:avLst/>
          </a:prstGeom>
        </p:spPr>
      </p:pic>
      <p:sp>
        <p:nvSpPr>
          <p:cNvPr id="28" name="TextBox 28"/>
          <p:cNvSpPr txBox="1"/>
          <p:nvPr/>
        </p:nvSpPr>
        <p:spPr>
          <a:xfrm>
            <a:off x="1357575" y="8365895"/>
            <a:ext cx="2387985" cy="256306"/>
          </a:xfrm>
          <a:prstGeom prst="rect">
            <a:avLst/>
          </a:prstGeom>
        </p:spPr>
        <p:txBody>
          <a:bodyPr lIns="0" tIns="0" rIns="0" bIns="0" rtlCol="0" anchor="t">
            <a:spAutoFit/>
          </a:bodyPr>
          <a:lstStyle/>
          <a:p>
            <a:pPr algn="ctr">
              <a:lnSpc>
                <a:spcPts val="1938"/>
              </a:lnSpc>
              <a:spcBef>
                <a:spcPct val="0"/>
              </a:spcBef>
            </a:pPr>
            <a:r>
              <a:rPr lang="en-US" sz="1778">
                <a:solidFill>
                  <a:srgbClr val="FFFFFF"/>
                </a:solidFill>
                <a:latin typeface="Lato"/>
              </a:rPr>
              <a:t>1-284-394-4415</a:t>
            </a:r>
          </a:p>
        </p:txBody>
      </p:sp>
      <p:sp>
        <p:nvSpPr>
          <p:cNvPr id="29" name="AutoShape 7">
            <a:extLst>
              <a:ext uri="{FF2B5EF4-FFF2-40B4-BE49-F238E27FC236}">
                <a16:creationId xmlns:a16="http://schemas.microsoft.com/office/drawing/2014/main" id="{F5039244-739A-577F-44F7-7687DA90D2EB}"/>
              </a:ext>
            </a:extLst>
          </p:cNvPr>
          <p:cNvSpPr/>
          <p:nvPr/>
        </p:nvSpPr>
        <p:spPr>
          <a:xfrm>
            <a:off x="827502" y="1318042"/>
            <a:ext cx="7605164" cy="0"/>
          </a:xfrm>
          <a:prstGeom prst="line">
            <a:avLst/>
          </a:prstGeom>
          <a:ln w="47625" cap="flat">
            <a:solidFill>
              <a:srgbClr val="FBFBFC"/>
            </a:solidFill>
            <a:prstDash val="solid"/>
            <a:headEnd type="none" w="sm" len="sm"/>
            <a:tailEnd type="none" w="sm" len="sm"/>
          </a:ln>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231" y="0"/>
            <a:ext cx="18452231" cy="10287000"/>
            <a:chOff x="0" y="0"/>
            <a:chExt cx="6731424" cy="3752725"/>
          </a:xfrm>
        </p:grpSpPr>
        <p:sp>
          <p:nvSpPr>
            <p:cNvPr id="3" name="Freeform 3"/>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9" name="TextBox 9"/>
          <p:cNvSpPr txBox="1"/>
          <p:nvPr/>
        </p:nvSpPr>
        <p:spPr>
          <a:xfrm>
            <a:off x="3125246" y="1578308"/>
            <a:ext cx="14195503" cy="1325363"/>
          </a:xfrm>
          <a:prstGeom prst="rect">
            <a:avLst/>
          </a:prstGeom>
        </p:spPr>
        <p:txBody>
          <a:bodyPr wrap="square" lIns="0" tIns="0" rIns="0" bIns="0" rtlCol="0" anchor="t">
            <a:spAutoFit/>
          </a:bodyPr>
          <a:lstStyle/>
          <a:p>
            <a:pPr>
              <a:lnSpc>
                <a:spcPts val="10875"/>
              </a:lnSpc>
            </a:pPr>
            <a:r>
              <a:rPr lang="en-US" sz="7200" dirty="0">
                <a:solidFill>
                  <a:srgbClr val="FFFFFF"/>
                </a:solidFill>
                <a:latin typeface="League Spartan"/>
              </a:rPr>
              <a:t>Filing Requirements</a:t>
            </a:r>
            <a:endParaRPr lang="en-US" sz="6600" dirty="0">
              <a:solidFill>
                <a:srgbClr val="FFFFFF"/>
              </a:solidFill>
              <a:latin typeface="League Spartan"/>
            </a:endParaRPr>
          </a:p>
        </p:txBody>
      </p:sp>
      <p:sp>
        <p:nvSpPr>
          <p:cNvPr id="12" name="TextBox 11">
            <a:extLst>
              <a:ext uri="{FF2B5EF4-FFF2-40B4-BE49-F238E27FC236}">
                <a16:creationId xmlns:a16="http://schemas.microsoft.com/office/drawing/2014/main" id="{695D4847-F941-35C0-0476-EEBD929A1D91}"/>
              </a:ext>
            </a:extLst>
          </p:cNvPr>
          <p:cNvSpPr txBox="1"/>
          <p:nvPr/>
        </p:nvSpPr>
        <p:spPr>
          <a:xfrm>
            <a:off x="1065322" y="3467546"/>
            <a:ext cx="14888552" cy="6494085"/>
          </a:xfrm>
          <a:prstGeom prst="rect">
            <a:avLst/>
          </a:prstGeom>
          <a:noFill/>
        </p:spPr>
        <p:txBody>
          <a:bodyPr wrap="square">
            <a:spAutoFit/>
          </a:bodyPr>
          <a:lstStyle/>
          <a:p>
            <a:pPr marL="0" indent="0">
              <a:buNone/>
            </a:pPr>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When filing a CRS filing where the Virgin Islands Financial Institutions has a reportable account the requirements are: </a:t>
            </a:r>
          </a:p>
          <a:p>
            <a:pPr marL="0" indent="0">
              <a:buNone/>
            </a:pPr>
            <a:endParaRPr lang="en-US" sz="32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indent="0" fontAlgn="base">
              <a:buNone/>
            </a:pPr>
            <a:r>
              <a:rPr lang="en-US" sz="3200" b="1" i="1" dirty="0">
                <a:solidFill>
                  <a:schemeClr val="bg1"/>
                </a:solidFill>
                <a:latin typeface="Lato" panose="020F0502020204030203" pitchFamily="34" charset="0"/>
                <a:ea typeface="Lato" panose="020F0502020204030203" pitchFamily="34" charset="0"/>
                <a:cs typeface="Lato" panose="020F0502020204030203" pitchFamily="34" charset="0"/>
              </a:rPr>
              <a:t>For Individuals / Controlling Persons</a:t>
            </a:r>
            <a:br>
              <a:rPr lang="en-US" sz="3200" b="1" i="1" dirty="0">
                <a:solidFill>
                  <a:schemeClr val="bg1"/>
                </a:solidFill>
                <a:latin typeface="Lato" panose="020F0502020204030203" pitchFamily="34" charset="0"/>
                <a:ea typeface="Lato" panose="020F0502020204030203" pitchFamily="34" charset="0"/>
                <a:cs typeface="Lato" panose="020F0502020204030203" pitchFamily="34" charset="0"/>
              </a:rPr>
            </a:br>
            <a:r>
              <a:rPr lang="en-US" sz="3200" b="1" i="1" dirty="0">
                <a:solidFill>
                  <a:schemeClr val="bg1"/>
                </a:solidFill>
                <a:latin typeface="Lato" panose="020F0502020204030203" pitchFamily="34" charset="0"/>
                <a:ea typeface="Lato" panose="020F0502020204030203" pitchFamily="34" charset="0"/>
                <a:cs typeface="Lato" panose="020F0502020204030203" pitchFamily="34" charset="0"/>
              </a:rPr>
              <a:t> </a:t>
            </a:r>
            <a:endParaRPr lang="en-US" sz="32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457200" lvl="0" indent="-457200" fontAlgn="base">
              <a:buFont typeface="Arial" panose="020B0604020202020204" pitchFamily="34" charset="0"/>
              <a:buChar char="•"/>
            </a:pPr>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Name, address, date of birth of Financial Account holders</a:t>
            </a:r>
          </a:p>
          <a:p>
            <a:pPr marL="457200" lvl="0" indent="-457200" fontAlgn="base">
              <a:buFont typeface="Arial" panose="020B0604020202020204" pitchFamily="34" charset="0"/>
              <a:buChar char="•"/>
            </a:pPr>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Current country of tax residence</a:t>
            </a:r>
          </a:p>
          <a:p>
            <a:pPr marL="457200" lvl="0" indent="-457200" fontAlgn="base">
              <a:buFont typeface="Arial" panose="020B0604020202020204" pitchFamily="34" charset="0"/>
              <a:buChar char="•"/>
            </a:pPr>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Tax Identification Number (or equivalent where applicable)</a:t>
            </a:r>
          </a:p>
          <a:p>
            <a:pPr marL="457200" lvl="0" indent="-457200" fontAlgn="base">
              <a:buFont typeface="Arial" panose="020B0604020202020204" pitchFamily="34" charset="0"/>
              <a:buChar char="•"/>
            </a:pPr>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Account details</a:t>
            </a:r>
          </a:p>
          <a:p>
            <a:pPr marL="457200" lvl="0" indent="-457200" fontAlgn="base">
              <a:buFont typeface="Arial" panose="020B0604020202020204" pitchFamily="34" charset="0"/>
              <a:buChar char="•"/>
            </a:pPr>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The total account balance, or value of your accounts, at the end of the calendar year or other specific period</a:t>
            </a:r>
          </a:p>
          <a:p>
            <a:pPr marL="457200" lvl="0" indent="-457200" fontAlgn="base">
              <a:buFont typeface="Arial" panose="020B0604020202020204" pitchFamily="34" charset="0"/>
              <a:buChar char="•"/>
            </a:pPr>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The gross amount of interest, dividends and other income, such as proceeds from the sale or redemption of investments</a:t>
            </a:r>
          </a:p>
        </p:txBody>
      </p:sp>
    </p:spTree>
    <p:extLst>
      <p:ext uri="{BB962C8B-B14F-4D97-AF65-F5344CB8AC3E}">
        <p14:creationId xmlns:p14="http://schemas.microsoft.com/office/powerpoint/2010/main" val="32383567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2116" y="27425"/>
            <a:ext cx="18452231" cy="10287000"/>
            <a:chOff x="0" y="0"/>
            <a:chExt cx="6731424" cy="3752725"/>
          </a:xfrm>
        </p:grpSpPr>
        <p:sp>
          <p:nvSpPr>
            <p:cNvPr id="3" name="Freeform 3"/>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p:cNvSpPr/>
          <p:nvPr/>
        </p:nvSpPr>
        <p:spPr>
          <a:xfrm flipV="1">
            <a:off x="-164231" y="2998694"/>
            <a:ext cx="18452230" cy="45419"/>
          </a:xfrm>
          <a:prstGeom prst="line">
            <a:avLst/>
          </a:prstGeom>
          <a:ln w="142875" cap="flat">
            <a:solidFill>
              <a:srgbClr val="F60F10"/>
            </a:solidFill>
            <a:prstDash val="solid"/>
            <a:headEnd type="none" w="sm" len="sm"/>
            <a:tailEnd type="none" w="sm" len="sm"/>
          </a:ln>
        </p:spPr>
        <p:txBody>
          <a:bodyPr/>
          <a:lstStyle/>
          <a:p>
            <a:endParaRPr lang="en-US"/>
          </a:p>
        </p:txBody>
      </p:sp>
      <p:sp>
        <p:nvSpPr>
          <p:cNvPr id="12" name="TextBox 11">
            <a:extLst>
              <a:ext uri="{FF2B5EF4-FFF2-40B4-BE49-F238E27FC236}">
                <a16:creationId xmlns:a16="http://schemas.microsoft.com/office/drawing/2014/main" id="{F8699A31-B43B-4C94-192A-38EA2031F0FA}"/>
              </a:ext>
            </a:extLst>
          </p:cNvPr>
          <p:cNvSpPr txBox="1"/>
          <p:nvPr/>
        </p:nvSpPr>
        <p:spPr>
          <a:xfrm>
            <a:off x="691665" y="3702772"/>
            <a:ext cx="17077765" cy="6001643"/>
          </a:xfrm>
          <a:prstGeom prst="rect">
            <a:avLst/>
          </a:prstGeom>
          <a:noFill/>
        </p:spPr>
        <p:txBody>
          <a:bodyPr wrap="square">
            <a:spAutoFit/>
          </a:bodyPr>
          <a:lstStyle/>
          <a:p>
            <a:pPr marL="0" indent="0" fontAlgn="base">
              <a:buNone/>
            </a:pPr>
            <a:r>
              <a:rPr lang="en-US" sz="3200" b="1" i="1" dirty="0">
                <a:solidFill>
                  <a:schemeClr val="bg1"/>
                </a:solidFill>
                <a:latin typeface="Lato" panose="020F0502020204030203" pitchFamily="34" charset="0"/>
                <a:ea typeface="Lato" panose="020F0502020204030203" pitchFamily="34" charset="0"/>
                <a:cs typeface="Lato" panose="020F0502020204030203" pitchFamily="34" charset="0"/>
              </a:rPr>
              <a:t>For Entities</a:t>
            </a:r>
            <a:br>
              <a:rPr lang="en-US" sz="3200" b="1" i="1" dirty="0">
                <a:solidFill>
                  <a:schemeClr val="bg1"/>
                </a:solidFill>
                <a:latin typeface="Lato" panose="020F0502020204030203" pitchFamily="34" charset="0"/>
                <a:ea typeface="Lato" panose="020F0502020204030203" pitchFamily="34" charset="0"/>
                <a:cs typeface="Lato" panose="020F0502020204030203" pitchFamily="34" charset="0"/>
              </a:rPr>
            </a:br>
            <a:r>
              <a:rPr lang="en-US" sz="3200" b="1" i="1" dirty="0">
                <a:solidFill>
                  <a:schemeClr val="bg1"/>
                </a:solidFill>
                <a:latin typeface="Lato" panose="020F0502020204030203" pitchFamily="34" charset="0"/>
                <a:ea typeface="Lato" panose="020F0502020204030203" pitchFamily="34" charset="0"/>
                <a:cs typeface="Lato" panose="020F0502020204030203" pitchFamily="34" charset="0"/>
              </a:rPr>
              <a:t> </a:t>
            </a:r>
            <a:endParaRPr lang="en-US" sz="32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457200" lvl="0" indent="-457200" fontAlgn="base">
              <a:buFont typeface="Arial" panose="020B0604020202020204" pitchFamily="34" charset="0"/>
              <a:buChar char="•"/>
            </a:pPr>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Name and address</a:t>
            </a:r>
          </a:p>
          <a:p>
            <a:pPr marL="457200" lvl="0" indent="-457200" fontAlgn="base">
              <a:buFont typeface="Arial" panose="020B0604020202020204" pitchFamily="34" charset="0"/>
              <a:buChar char="•"/>
            </a:pPr>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Current country of tax residence</a:t>
            </a:r>
          </a:p>
          <a:p>
            <a:pPr marL="457200" lvl="0" indent="-457200" fontAlgn="base">
              <a:buFont typeface="Arial" panose="020B0604020202020204" pitchFamily="34" charset="0"/>
              <a:buChar char="•"/>
            </a:pPr>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Tax Identification Number (or equivalent where applicable)</a:t>
            </a:r>
          </a:p>
          <a:p>
            <a:pPr marL="457200" lvl="0" indent="-457200" fontAlgn="base">
              <a:buFont typeface="Arial" panose="020B0604020202020204" pitchFamily="34" charset="0"/>
              <a:buChar char="•"/>
            </a:pPr>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Account details</a:t>
            </a:r>
          </a:p>
          <a:p>
            <a:pPr marL="457200" lvl="0" indent="-457200" fontAlgn="base">
              <a:buFont typeface="Arial" panose="020B0604020202020204" pitchFamily="34" charset="0"/>
              <a:buChar char="•"/>
            </a:pPr>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The total account balance, or value of your accounts, at the end of the calendar year or other specific period</a:t>
            </a:r>
          </a:p>
          <a:p>
            <a:pPr marL="457200" lvl="0" indent="-457200" fontAlgn="base">
              <a:buFont typeface="Arial" panose="020B0604020202020204" pitchFamily="34" charset="0"/>
              <a:buChar char="•"/>
            </a:pPr>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The gross amount of interest, dividends and other income, such as proceeds from the sale or redemption of investments</a:t>
            </a:r>
          </a:p>
          <a:p>
            <a:pPr marL="457200" lvl="0" indent="-457200" fontAlgn="base">
              <a:buFont typeface="Arial" panose="020B0604020202020204" pitchFamily="34" charset="0"/>
              <a:buChar char="•"/>
            </a:pPr>
            <a:endParaRPr lang="en-US" sz="32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lvl="0" indent="0" fontAlgn="base">
              <a:buNone/>
            </a:pPr>
            <a:endParaRPr lang="en-US" sz="32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3" name="TextBox 9">
            <a:extLst>
              <a:ext uri="{FF2B5EF4-FFF2-40B4-BE49-F238E27FC236}">
                <a16:creationId xmlns:a16="http://schemas.microsoft.com/office/drawing/2014/main" id="{D062D856-E775-63D4-141B-66E6DC0EC045}"/>
              </a:ext>
            </a:extLst>
          </p:cNvPr>
          <p:cNvSpPr txBox="1"/>
          <p:nvPr/>
        </p:nvSpPr>
        <p:spPr>
          <a:xfrm>
            <a:off x="3350457" y="1581059"/>
            <a:ext cx="14195503" cy="1325363"/>
          </a:xfrm>
          <a:prstGeom prst="rect">
            <a:avLst/>
          </a:prstGeom>
        </p:spPr>
        <p:txBody>
          <a:bodyPr wrap="square" lIns="0" tIns="0" rIns="0" bIns="0" rtlCol="0" anchor="t">
            <a:spAutoFit/>
          </a:bodyPr>
          <a:lstStyle/>
          <a:p>
            <a:pPr>
              <a:lnSpc>
                <a:spcPts val="10875"/>
              </a:lnSpc>
            </a:pPr>
            <a:r>
              <a:rPr lang="en-US" sz="7200" dirty="0">
                <a:solidFill>
                  <a:srgbClr val="FFFFFF"/>
                </a:solidFill>
                <a:latin typeface="League Spartan"/>
              </a:rPr>
              <a:t>Filing Requirements</a:t>
            </a:r>
            <a:endParaRPr lang="en-US" sz="6600" dirty="0">
              <a:solidFill>
                <a:srgbClr val="FFFFFF"/>
              </a:solidFill>
              <a:latin typeface="League Spartan"/>
            </a:endParaRPr>
          </a:p>
        </p:txBody>
      </p:sp>
    </p:spTree>
    <p:extLst>
      <p:ext uri="{BB962C8B-B14F-4D97-AF65-F5344CB8AC3E}">
        <p14:creationId xmlns:p14="http://schemas.microsoft.com/office/powerpoint/2010/main" val="3263652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49DE2-5738-7DCC-FFDC-1C7CE5DA9D0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4D7F826-8B9A-F7F8-8ECA-D76126CAA4FE}"/>
              </a:ext>
            </a:extLst>
          </p:cNvPr>
          <p:cNvGrpSpPr/>
          <p:nvPr/>
        </p:nvGrpSpPr>
        <p:grpSpPr>
          <a:xfrm>
            <a:off x="0" y="0"/>
            <a:ext cx="18452231" cy="10287000"/>
            <a:chOff x="0" y="0"/>
            <a:chExt cx="6731424" cy="3752725"/>
          </a:xfrm>
        </p:grpSpPr>
        <p:sp>
          <p:nvSpPr>
            <p:cNvPr id="3" name="Freeform 3">
              <a:extLst>
                <a:ext uri="{FF2B5EF4-FFF2-40B4-BE49-F238E27FC236}">
                  <a16:creationId xmlns:a16="http://schemas.microsoft.com/office/drawing/2014/main" id="{64150A72-461E-2BE0-F4BB-DE619822ED2D}"/>
                </a:ext>
              </a:extLst>
            </p:cNvPr>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a:extLst>
              <a:ext uri="{FF2B5EF4-FFF2-40B4-BE49-F238E27FC236}">
                <a16:creationId xmlns:a16="http://schemas.microsoft.com/office/drawing/2014/main" id="{7063EADF-1259-F922-D7B4-50BF8E44CA91}"/>
              </a:ext>
            </a:extLst>
          </p:cNvPr>
          <p:cNvGrpSpPr>
            <a:grpSpLocks noChangeAspect="1"/>
          </p:cNvGrpSpPr>
          <p:nvPr/>
        </p:nvGrpSpPr>
        <p:grpSpPr>
          <a:xfrm>
            <a:off x="691665" y="185842"/>
            <a:ext cx="2494561" cy="2494551"/>
            <a:chOff x="0" y="0"/>
            <a:chExt cx="6350000" cy="6349975"/>
          </a:xfrm>
        </p:grpSpPr>
        <p:sp>
          <p:nvSpPr>
            <p:cNvPr id="5" name="Freeform 5">
              <a:extLst>
                <a:ext uri="{FF2B5EF4-FFF2-40B4-BE49-F238E27FC236}">
                  <a16:creationId xmlns:a16="http://schemas.microsoft.com/office/drawing/2014/main" id="{E8FECC62-A933-3AC7-4C9A-12DE5D2D2946}"/>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a:extLst>
              <a:ext uri="{FF2B5EF4-FFF2-40B4-BE49-F238E27FC236}">
                <a16:creationId xmlns:a16="http://schemas.microsoft.com/office/drawing/2014/main" id="{B2158C48-CAD8-3A9D-2A86-515E224B3836}"/>
              </a:ext>
            </a:extLst>
          </p:cNvPr>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a:extLst>
              <a:ext uri="{FF2B5EF4-FFF2-40B4-BE49-F238E27FC236}">
                <a16:creationId xmlns:a16="http://schemas.microsoft.com/office/drawing/2014/main" id="{64A44617-DFAA-87B1-3F3F-FE3EA6B18B06}"/>
              </a:ext>
            </a:extLst>
          </p:cNvPr>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a:extLst>
              <a:ext uri="{FF2B5EF4-FFF2-40B4-BE49-F238E27FC236}">
                <a16:creationId xmlns:a16="http://schemas.microsoft.com/office/drawing/2014/main" id="{7FCC8CB6-326A-6E0E-027F-0809082DEE23}"/>
              </a:ext>
            </a:extLst>
          </p:cNvPr>
          <p:cNvSpPr/>
          <p:nvPr/>
        </p:nvSpPr>
        <p:spPr>
          <a:xfrm flipV="1">
            <a:off x="-164231" y="2998694"/>
            <a:ext cx="18452230" cy="45419"/>
          </a:xfrm>
          <a:prstGeom prst="line">
            <a:avLst/>
          </a:prstGeom>
          <a:ln w="142875" cap="flat">
            <a:solidFill>
              <a:srgbClr val="F60F10"/>
            </a:solidFill>
            <a:prstDash val="solid"/>
            <a:headEnd type="none" w="sm" len="sm"/>
            <a:tailEnd type="none" w="sm" len="sm"/>
          </a:ln>
        </p:spPr>
        <p:txBody>
          <a:bodyPr/>
          <a:lstStyle/>
          <a:p>
            <a:endParaRPr lang="en-US"/>
          </a:p>
        </p:txBody>
      </p:sp>
      <p:sp>
        <p:nvSpPr>
          <p:cNvPr id="12" name="TextBox 11">
            <a:extLst>
              <a:ext uri="{FF2B5EF4-FFF2-40B4-BE49-F238E27FC236}">
                <a16:creationId xmlns:a16="http://schemas.microsoft.com/office/drawing/2014/main" id="{86502BDC-6DCD-7230-804C-25D6F877B736}"/>
              </a:ext>
            </a:extLst>
          </p:cNvPr>
          <p:cNvSpPr txBox="1"/>
          <p:nvPr/>
        </p:nvSpPr>
        <p:spPr>
          <a:xfrm>
            <a:off x="887505" y="3228657"/>
            <a:ext cx="17077765" cy="5509200"/>
          </a:xfrm>
          <a:prstGeom prst="rect">
            <a:avLst/>
          </a:prstGeom>
          <a:noFill/>
        </p:spPr>
        <p:txBody>
          <a:bodyPr wrap="square">
            <a:spAutoFit/>
          </a:bodyPr>
          <a:lstStyle/>
          <a:p>
            <a:pPr lvl="0" algn="just" fontAlgn="base"/>
            <a:r>
              <a:rPr lang="en-US" sz="3200" b="1" u="sng" dirty="0">
                <a:solidFill>
                  <a:schemeClr val="bg1"/>
                </a:solidFill>
                <a:latin typeface="Lato" panose="020F0502020204030203" pitchFamily="34" charset="0"/>
                <a:ea typeface="Lato" panose="020F0502020204030203" pitchFamily="34" charset="0"/>
                <a:cs typeface="Lato" panose="020F0502020204030203" pitchFamily="34" charset="0"/>
              </a:rPr>
              <a:t>Important Note:</a:t>
            </a:r>
            <a:r>
              <a:rPr lang="en-US" sz="3200" b="1"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The requirements previously mentioned for individual, controlling persons and entities are mandatory and are required by law, so this information must be reported. </a:t>
            </a:r>
          </a:p>
          <a:p>
            <a:pPr lvl="0" algn="just" fontAlgn="base"/>
            <a:endParaRPr lang="en-US" sz="3200" dirty="0">
              <a:solidFill>
                <a:schemeClr val="bg1"/>
              </a:solidFill>
              <a:latin typeface="Lato" panose="020F0502020204030203" pitchFamily="34" charset="0"/>
              <a:ea typeface="Lato" panose="020F0502020204030203" pitchFamily="34" charset="0"/>
              <a:cs typeface="Lato" panose="020F0502020204030203" pitchFamily="34" charset="0"/>
            </a:endParaRPr>
          </a:p>
          <a:p>
            <a:pPr lvl="0" algn="just" fontAlgn="base"/>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Let’s say if there is a circumstance that you do not have a TIN because the jurisdiction does not issue TINs, in this case you can proceed with filing without a TIN. </a:t>
            </a:r>
          </a:p>
          <a:p>
            <a:pPr lvl="0" algn="just" fontAlgn="base"/>
            <a:endParaRPr lang="en-US" sz="3200" dirty="0">
              <a:solidFill>
                <a:schemeClr val="bg1"/>
              </a:solidFill>
              <a:latin typeface="Lato" panose="020F0502020204030203" pitchFamily="34" charset="0"/>
              <a:ea typeface="Lato" panose="020F0502020204030203" pitchFamily="34" charset="0"/>
              <a:cs typeface="Lato" panose="020F0502020204030203" pitchFamily="34" charset="0"/>
            </a:endParaRPr>
          </a:p>
          <a:p>
            <a:pPr lvl="0" algn="just" fontAlgn="base"/>
            <a:r>
              <a:rPr lang="en-US" sz="3200" dirty="0">
                <a:solidFill>
                  <a:schemeClr val="bg1"/>
                </a:solidFill>
                <a:latin typeface="Lato" panose="020F0502020204030203" pitchFamily="34" charset="0"/>
                <a:ea typeface="Lato" panose="020F0502020204030203" pitchFamily="34" charset="0"/>
                <a:cs typeface="Lato" panose="020F0502020204030203" pitchFamily="34" charset="0"/>
              </a:rPr>
              <a:t>In all cases it is expected that FIs collect the information outlined in my prior slide. If the information does not exist for a valid reason, then the FI can proceed with submitting a filing without providing the information. Please note that FIs who have not provided full filings will be subject to further compliance action where the compliance team will consider the reason for the missing required information.</a:t>
            </a:r>
          </a:p>
        </p:txBody>
      </p:sp>
      <p:sp>
        <p:nvSpPr>
          <p:cNvPr id="13" name="TextBox 9">
            <a:extLst>
              <a:ext uri="{FF2B5EF4-FFF2-40B4-BE49-F238E27FC236}">
                <a16:creationId xmlns:a16="http://schemas.microsoft.com/office/drawing/2014/main" id="{AD721772-5195-50C0-5863-531E0D6921AA}"/>
              </a:ext>
            </a:extLst>
          </p:cNvPr>
          <p:cNvSpPr txBox="1"/>
          <p:nvPr/>
        </p:nvSpPr>
        <p:spPr>
          <a:xfrm>
            <a:off x="3350457" y="1581059"/>
            <a:ext cx="14195503" cy="1325363"/>
          </a:xfrm>
          <a:prstGeom prst="rect">
            <a:avLst/>
          </a:prstGeom>
        </p:spPr>
        <p:txBody>
          <a:bodyPr wrap="square" lIns="0" tIns="0" rIns="0" bIns="0" rtlCol="0" anchor="t">
            <a:spAutoFit/>
          </a:bodyPr>
          <a:lstStyle/>
          <a:p>
            <a:pPr>
              <a:lnSpc>
                <a:spcPts val="10875"/>
              </a:lnSpc>
            </a:pPr>
            <a:r>
              <a:rPr lang="en-US" sz="7200" dirty="0">
                <a:solidFill>
                  <a:srgbClr val="FFFFFF"/>
                </a:solidFill>
                <a:latin typeface="League Spartan"/>
              </a:rPr>
              <a:t>Filing Requirements</a:t>
            </a:r>
            <a:endParaRPr lang="en-US" sz="6600" dirty="0">
              <a:solidFill>
                <a:srgbClr val="FFFFFF"/>
              </a:solidFill>
              <a:latin typeface="League Spartan"/>
            </a:endParaRPr>
          </a:p>
        </p:txBody>
      </p:sp>
    </p:spTree>
    <p:extLst>
      <p:ext uri="{BB962C8B-B14F-4D97-AF65-F5344CB8AC3E}">
        <p14:creationId xmlns:p14="http://schemas.microsoft.com/office/powerpoint/2010/main" val="24196354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5904" y="0"/>
            <a:ext cx="18603904" cy="10287003"/>
            <a:chOff x="0" y="0"/>
            <a:chExt cx="6731424" cy="3752726"/>
          </a:xfrm>
        </p:grpSpPr>
        <p:sp>
          <p:nvSpPr>
            <p:cNvPr id="3" name="Freeform 3"/>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p:cNvSpPr/>
          <p:nvPr/>
        </p:nvSpPr>
        <p:spPr>
          <a:xfrm>
            <a:off x="3416904" y="966103"/>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grpSp>
        <p:nvGrpSpPr>
          <p:cNvPr id="12" name="Group 12"/>
          <p:cNvGrpSpPr/>
          <p:nvPr/>
        </p:nvGrpSpPr>
        <p:grpSpPr>
          <a:xfrm rot="4214538">
            <a:off x="15755511" y="4650011"/>
            <a:ext cx="2042337" cy="10240994"/>
            <a:chOff x="0" y="0"/>
            <a:chExt cx="580812" cy="2912397"/>
          </a:xfrm>
        </p:grpSpPr>
        <p:sp>
          <p:nvSpPr>
            <p:cNvPr id="13" name="Freeform 13"/>
            <p:cNvSpPr/>
            <p:nvPr/>
          </p:nvSpPr>
          <p:spPr>
            <a:xfrm>
              <a:off x="0" y="0"/>
              <a:ext cx="580812" cy="2912397"/>
            </a:xfrm>
            <a:custGeom>
              <a:avLst/>
              <a:gdLst/>
              <a:ahLst/>
              <a:cxnLst/>
              <a:rect l="l" t="t" r="r" b="b"/>
              <a:pathLst>
                <a:path w="580812" h="2912397">
                  <a:moveTo>
                    <a:pt x="0" y="0"/>
                  </a:moveTo>
                  <a:lnTo>
                    <a:pt x="580812" y="0"/>
                  </a:lnTo>
                  <a:lnTo>
                    <a:pt x="580812" y="2912397"/>
                  </a:lnTo>
                  <a:lnTo>
                    <a:pt x="0" y="2912397"/>
                  </a:lnTo>
                  <a:close/>
                </a:path>
              </a:pathLst>
            </a:custGeom>
            <a:solidFill>
              <a:srgbClr val="FBFBFC"/>
            </a:solidFill>
          </p:spPr>
          <p:txBody>
            <a:bodyPr/>
            <a:lstStyle/>
            <a:p>
              <a:endParaRPr lang="en-US"/>
            </a:p>
          </p:txBody>
        </p:sp>
      </p:grpSp>
      <p:grpSp>
        <p:nvGrpSpPr>
          <p:cNvPr id="14" name="Group 14"/>
          <p:cNvGrpSpPr/>
          <p:nvPr/>
        </p:nvGrpSpPr>
        <p:grpSpPr>
          <a:xfrm rot="-6137861">
            <a:off x="19201694" y="1629325"/>
            <a:ext cx="3634503" cy="17462735"/>
            <a:chOff x="0" y="0"/>
            <a:chExt cx="1325877" cy="6370453"/>
          </a:xfrm>
        </p:grpSpPr>
        <p:sp>
          <p:nvSpPr>
            <p:cNvPr id="15" name="Freeform 15"/>
            <p:cNvSpPr/>
            <p:nvPr/>
          </p:nvSpPr>
          <p:spPr>
            <a:xfrm>
              <a:off x="0" y="0"/>
              <a:ext cx="1325877" cy="6370453"/>
            </a:xfrm>
            <a:custGeom>
              <a:avLst/>
              <a:gdLst/>
              <a:ahLst/>
              <a:cxnLst/>
              <a:rect l="l" t="t" r="r" b="b"/>
              <a:pathLst>
                <a:path w="1325877" h="6370453">
                  <a:moveTo>
                    <a:pt x="0" y="0"/>
                  </a:moveTo>
                  <a:lnTo>
                    <a:pt x="1325877" y="0"/>
                  </a:lnTo>
                  <a:lnTo>
                    <a:pt x="1325877" y="6370453"/>
                  </a:lnTo>
                  <a:lnTo>
                    <a:pt x="0" y="6370453"/>
                  </a:lnTo>
                  <a:close/>
                </a:path>
              </a:pathLst>
            </a:custGeom>
            <a:solidFill>
              <a:srgbClr val="F60F10"/>
            </a:solidFill>
          </p:spPr>
          <p:txBody>
            <a:bodyPr/>
            <a:lstStyle/>
            <a:p>
              <a:endParaRPr lang="en-US"/>
            </a:p>
          </p:txBody>
        </p:sp>
      </p:grpSp>
      <p:sp>
        <p:nvSpPr>
          <p:cNvPr id="10" name="Subtitle 2">
            <a:extLst>
              <a:ext uri="{FF2B5EF4-FFF2-40B4-BE49-F238E27FC236}">
                <a16:creationId xmlns:a16="http://schemas.microsoft.com/office/drawing/2014/main" id="{CE46563C-C261-768C-CFA1-506940211F72}"/>
              </a:ext>
            </a:extLst>
          </p:cNvPr>
          <p:cNvSpPr txBox="1">
            <a:spLocks/>
          </p:cNvSpPr>
          <p:nvPr/>
        </p:nvSpPr>
        <p:spPr>
          <a:xfrm>
            <a:off x="691666" y="3435491"/>
            <a:ext cx="15573570" cy="6374622"/>
          </a:xfrm>
          <a:prstGeom prst="rect">
            <a:avLst/>
          </a:prstGeom>
        </p:spPr>
        <p:txBody>
          <a:bodyPr>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0" indent="-1143000" algn="just">
              <a:buFont typeface="+mj-lt"/>
              <a:buAutoNum type="arabicPeriod"/>
            </a:pPr>
            <a:r>
              <a:rPr lang="en-US" sz="6700" b="1" i="1" dirty="0">
                <a:solidFill>
                  <a:schemeClr val="bg1"/>
                </a:solidFill>
                <a:latin typeface="Lato" panose="020F0502020204030203" pitchFamily="34" charset="0"/>
                <a:ea typeface="Lato" panose="020F0502020204030203" pitchFamily="34" charset="0"/>
                <a:cs typeface="Lato" panose="020F0502020204030203" pitchFamily="34" charset="0"/>
              </a:rPr>
              <a:t>Question </a:t>
            </a:r>
          </a:p>
          <a:p>
            <a:pPr marL="0" indent="0" algn="just">
              <a:buNone/>
            </a:pPr>
            <a:r>
              <a:rPr lang="en-US" sz="6700" dirty="0">
                <a:solidFill>
                  <a:schemeClr val="bg1"/>
                </a:solidFill>
                <a:latin typeface="Lato" panose="020F0502020204030203" pitchFamily="34" charset="0"/>
                <a:ea typeface="Lato" panose="020F0502020204030203" pitchFamily="34" charset="0"/>
                <a:cs typeface="Lato" panose="020F0502020204030203" pitchFamily="34" charset="0"/>
              </a:rPr>
              <a:t>In reference to the guidance on Nil CRS filings, page 51 of the User guide attached indicates that nil filing is not mandatory. Is there any updated guidance indicating that nil filing is mandatory? I noted per guidance online previously from Deloitte that RFIs are required to submit a nil report and that this will be achieved through an annual CRS filing declaration / filing summary option. Can you please provide some clarity on this?</a:t>
            </a:r>
          </a:p>
          <a:p>
            <a:pPr marL="0" indent="0" algn="just">
              <a:buFont typeface="Arial" pitchFamily="34" charset="0"/>
              <a:buNone/>
            </a:pPr>
            <a:endParaRPr lang="en-US" sz="67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indent="0" algn="just">
              <a:buFont typeface="Arial" pitchFamily="34" charset="0"/>
              <a:buNone/>
            </a:pPr>
            <a:r>
              <a:rPr lang="en-US" sz="6700" b="1" i="1" dirty="0">
                <a:solidFill>
                  <a:schemeClr val="bg1"/>
                </a:solidFill>
                <a:latin typeface="Lato" panose="020F0502020204030203" pitchFamily="34" charset="0"/>
                <a:ea typeface="Lato" panose="020F0502020204030203" pitchFamily="34" charset="0"/>
                <a:cs typeface="Lato" panose="020F0502020204030203" pitchFamily="34" charset="0"/>
              </a:rPr>
              <a:t>Answer:</a:t>
            </a:r>
          </a:p>
          <a:p>
            <a:pPr marL="0" indent="0" algn="just">
              <a:buFont typeface="Arial" pitchFamily="34" charset="0"/>
              <a:buNone/>
            </a:pPr>
            <a:r>
              <a:rPr lang="en-US" sz="6700" dirty="0">
                <a:solidFill>
                  <a:schemeClr val="bg1"/>
                </a:solidFill>
                <a:latin typeface="Lato" panose="020F0502020204030203" pitchFamily="34" charset="0"/>
                <a:ea typeface="Lato" panose="020F0502020204030203" pitchFamily="34" charset="0"/>
                <a:cs typeface="Lato" panose="020F0502020204030203" pitchFamily="34" charset="0"/>
              </a:rPr>
              <a:t>Our CRS guidance note does refer to Section 29 of the CRS law with updates on nil CRS filing. However, the user guide on nil CRS filing will soon be updated to reflect the amendment to Section 29 of the Mutual Legal 	Assistance (Tax Matters) (Amendment) Act, 2018, to require:</a:t>
            </a:r>
          </a:p>
          <a:p>
            <a:pPr marL="0" indent="0" algn="just">
              <a:buFont typeface="Arial" pitchFamily="34" charset="0"/>
              <a:buNone/>
            </a:pPr>
            <a:endParaRPr lang="en-US" dirty="0"/>
          </a:p>
        </p:txBody>
      </p:sp>
      <p:sp>
        <p:nvSpPr>
          <p:cNvPr id="11" name="TextBox 9">
            <a:extLst>
              <a:ext uri="{FF2B5EF4-FFF2-40B4-BE49-F238E27FC236}">
                <a16:creationId xmlns:a16="http://schemas.microsoft.com/office/drawing/2014/main" id="{397B647C-C907-E3A9-5A20-F7B7BBF55E77}"/>
              </a:ext>
            </a:extLst>
          </p:cNvPr>
          <p:cNvSpPr txBox="1"/>
          <p:nvPr/>
        </p:nvSpPr>
        <p:spPr>
          <a:xfrm>
            <a:off x="3400832" y="1523443"/>
            <a:ext cx="14195503" cy="1325363"/>
          </a:xfrm>
          <a:prstGeom prst="rect">
            <a:avLst/>
          </a:prstGeom>
        </p:spPr>
        <p:txBody>
          <a:bodyPr wrap="square" lIns="0" tIns="0" rIns="0" bIns="0" rtlCol="0" anchor="t">
            <a:spAutoFit/>
          </a:bodyPr>
          <a:lstStyle/>
          <a:p>
            <a:pPr>
              <a:lnSpc>
                <a:spcPts val="10875"/>
              </a:lnSpc>
            </a:pPr>
            <a:r>
              <a:rPr lang="en-US" sz="7200" dirty="0">
                <a:solidFill>
                  <a:srgbClr val="FFFFFF"/>
                </a:solidFill>
                <a:latin typeface="League Spartan"/>
              </a:rPr>
              <a:t>Filing Requirements</a:t>
            </a:r>
            <a:endParaRPr lang="en-US" sz="6600" dirty="0">
              <a:solidFill>
                <a:srgbClr val="FFFFFF"/>
              </a:solidFill>
              <a:latin typeface="League Spartan"/>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
            <a:ext cx="18452231" cy="10287003"/>
            <a:chOff x="-29956" y="-1"/>
            <a:chExt cx="6731424" cy="3752726"/>
          </a:xfrm>
        </p:grpSpPr>
        <p:sp>
          <p:nvSpPr>
            <p:cNvPr id="3" name="Freeform 3"/>
            <p:cNvSpPr/>
            <p:nvPr/>
          </p:nvSpPr>
          <p:spPr>
            <a:xfrm>
              <a:off x="-29956" y="-1"/>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13" name="TextBox 16">
            <a:extLst>
              <a:ext uri="{FF2B5EF4-FFF2-40B4-BE49-F238E27FC236}">
                <a16:creationId xmlns:a16="http://schemas.microsoft.com/office/drawing/2014/main" id="{87E5CC04-F3D8-748B-C8F3-47B679D45526}"/>
              </a:ext>
            </a:extLst>
          </p:cNvPr>
          <p:cNvSpPr txBox="1"/>
          <p:nvPr/>
        </p:nvSpPr>
        <p:spPr>
          <a:xfrm>
            <a:off x="1080873" y="5008520"/>
            <a:ext cx="16421100" cy="1119153"/>
          </a:xfrm>
          <a:prstGeom prst="rect">
            <a:avLst/>
          </a:prstGeom>
        </p:spPr>
        <p:txBody>
          <a:bodyPr wrap="square" lIns="0" tIns="0" rIns="0" bIns="0" rtlCol="0" anchor="t">
            <a:spAutoFit/>
          </a:bodyPr>
          <a:lstStyle/>
          <a:p>
            <a:pPr marL="809625" lvl="1">
              <a:lnSpc>
                <a:spcPts val="10500"/>
              </a:lnSpc>
            </a:pPr>
            <a:endParaRPr lang="en-US" sz="4000" b="1" i="1" u="sng">
              <a:solidFill>
                <a:srgbClr val="FFFFFF"/>
              </a:solidFill>
              <a:latin typeface="Lato"/>
              <a:ea typeface="Lato"/>
              <a:cs typeface="Lato"/>
            </a:endParaRPr>
          </a:p>
        </p:txBody>
      </p:sp>
      <p:sp>
        <p:nvSpPr>
          <p:cNvPr id="10" name="Subtitle 2">
            <a:extLst>
              <a:ext uri="{FF2B5EF4-FFF2-40B4-BE49-F238E27FC236}">
                <a16:creationId xmlns:a16="http://schemas.microsoft.com/office/drawing/2014/main" id="{5C5B2E62-39C8-D71E-BE9A-F21BE94F15F6}"/>
              </a:ext>
            </a:extLst>
          </p:cNvPr>
          <p:cNvSpPr txBox="1">
            <a:spLocks/>
          </p:cNvSpPr>
          <p:nvPr/>
        </p:nvSpPr>
        <p:spPr>
          <a:xfrm>
            <a:off x="1080872" y="3332178"/>
            <a:ext cx="15190069" cy="6515351"/>
          </a:xfrm>
          <a:prstGeom prst="rect">
            <a:avLst/>
          </a:prstGeom>
        </p:spPr>
        <p:txBody>
          <a:bodyPr>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5800" dirty="0">
                <a:solidFill>
                  <a:schemeClr val="bg1"/>
                </a:solidFill>
                <a:latin typeface="Lato" panose="020F0502020204030203" pitchFamily="34" charset="0"/>
                <a:ea typeface="Lato" panose="020F0502020204030203" pitchFamily="34" charset="0"/>
                <a:cs typeface="Lato" panose="020F0502020204030203" pitchFamily="34" charset="0"/>
              </a:rPr>
              <a:t>“A Virgin Islands Financial Institution, in respect of each calendar year following the coming into force of this Act, file a return if (a) setting out the information required to be reported under the Common Reporting Standard in respect of each Reportable Account maintained by the Virgin Islands Financial Institution at any time during that year; or (b) if no Reportable Account is maintained.”</a:t>
            </a:r>
          </a:p>
          <a:p>
            <a:pPr algn="just"/>
            <a:endParaRPr lang="en-US" sz="5800" dirty="0">
              <a:solidFill>
                <a:schemeClr val="bg1"/>
              </a:solidFill>
              <a:latin typeface="Lato" panose="020F0502020204030203" pitchFamily="34" charset="0"/>
              <a:ea typeface="Lato" panose="020F0502020204030203" pitchFamily="34" charset="0"/>
              <a:cs typeface="Lato" panose="020F0502020204030203" pitchFamily="34" charset="0"/>
            </a:endParaRPr>
          </a:p>
          <a:p>
            <a:pPr algn="just"/>
            <a:r>
              <a:rPr lang="en-US" sz="5800" dirty="0">
                <a:solidFill>
                  <a:schemeClr val="bg1"/>
                </a:solidFill>
                <a:latin typeface="Lato" panose="020F0502020204030203" pitchFamily="34" charset="0"/>
                <a:ea typeface="Lato" panose="020F0502020204030203" pitchFamily="34" charset="0"/>
                <a:cs typeface="Lato" panose="020F0502020204030203" pitchFamily="34" charset="0"/>
              </a:rPr>
              <a:t>A nil filing is not achieved through the filing summary option. A nil filing is achieved the same as when submitting a CRS filing whether XML or manual. The difference will come when the receiving country is set as the BVI, and the message type set as “the message advises there is no data to report. </a:t>
            </a:r>
          </a:p>
          <a:p>
            <a:pPr algn="just"/>
            <a:endParaRPr lang="en-US" sz="5800" dirty="0">
              <a:solidFill>
                <a:schemeClr val="bg1"/>
              </a:solidFill>
              <a:latin typeface="Lato" panose="020F0502020204030203" pitchFamily="34" charset="0"/>
              <a:ea typeface="Lato" panose="020F0502020204030203" pitchFamily="34" charset="0"/>
              <a:cs typeface="Lato" panose="020F0502020204030203" pitchFamily="34" charset="0"/>
            </a:endParaRPr>
          </a:p>
          <a:p>
            <a:pPr algn="just"/>
            <a:r>
              <a:rPr lang="en-US" sz="5800" dirty="0">
                <a:solidFill>
                  <a:schemeClr val="bg1"/>
                </a:solidFill>
                <a:latin typeface="Lato" panose="020F0502020204030203" pitchFamily="34" charset="0"/>
                <a:ea typeface="Lato" panose="020F0502020204030203" pitchFamily="34" charset="0"/>
                <a:cs typeface="Lato" panose="020F0502020204030203" pitchFamily="34" charset="0"/>
              </a:rPr>
              <a:t>So, this is the first instance of where a Virgin Islands Financial Institution would be required to choose the Virgin Islands as the receiving jurisdiction.</a:t>
            </a:r>
          </a:p>
          <a:p>
            <a:pPr marL="0" indent="0" algn="just">
              <a:buFont typeface="Arial" pitchFamily="34" charset="0"/>
              <a:buNone/>
            </a:pPr>
            <a:endParaRPr lang="en-US" dirty="0"/>
          </a:p>
        </p:txBody>
      </p:sp>
      <p:sp>
        <p:nvSpPr>
          <p:cNvPr id="14" name="TextBox 9">
            <a:extLst>
              <a:ext uri="{FF2B5EF4-FFF2-40B4-BE49-F238E27FC236}">
                <a16:creationId xmlns:a16="http://schemas.microsoft.com/office/drawing/2014/main" id="{A5A04908-5904-C94D-3F1A-E48DAD6228BE}"/>
              </a:ext>
            </a:extLst>
          </p:cNvPr>
          <p:cNvSpPr txBox="1"/>
          <p:nvPr/>
        </p:nvSpPr>
        <p:spPr>
          <a:xfrm>
            <a:off x="3400832" y="1576066"/>
            <a:ext cx="14195503" cy="1325363"/>
          </a:xfrm>
          <a:prstGeom prst="rect">
            <a:avLst/>
          </a:prstGeom>
        </p:spPr>
        <p:txBody>
          <a:bodyPr wrap="square" lIns="0" tIns="0" rIns="0" bIns="0" rtlCol="0" anchor="t">
            <a:spAutoFit/>
          </a:bodyPr>
          <a:lstStyle/>
          <a:p>
            <a:pPr>
              <a:lnSpc>
                <a:spcPts val="10875"/>
              </a:lnSpc>
            </a:pPr>
            <a:r>
              <a:rPr lang="en-US" sz="7200" dirty="0">
                <a:solidFill>
                  <a:srgbClr val="FFFFFF"/>
                </a:solidFill>
                <a:latin typeface="League Spartan"/>
              </a:rPr>
              <a:t>Filing Requirements</a:t>
            </a:r>
            <a:endParaRPr lang="en-US" sz="6600" dirty="0">
              <a:solidFill>
                <a:srgbClr val="FFFFFF"/>
              </a:solidFill>
              <a:latin typeface="League Spartan"/>
            </a:endParaRPr>
          </a:p>
        </p:txBody>
      </p:sp>
    </p:spTree>
    <p:extLst>
      <p:ext uri="{BB962C8B-B14F-4D97-AF65-F5344CB8AC3E}">
        <p14:creationId xmlns:p14="http://schemas.microsoft.com/office/powerpoint/2010/main" val="36317191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12184-537C-0025-06EA-66883CD2016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CD96344-C526-91BB-3A3D-DB94E1A71C66}"/>
              </a:ext>
            </a:extLst>
          </p:cNvPr>
          <p:cNvGrpSpPr/>
          <p:nvPr/>
        </p:nvGrpSpPr>
        <p:grpSpPr>
          <a:xfrm>
            <a:off x="-164232" y="-134983"/>
            <a:ext cx="18452231" cy="10287003"/>
            <a:chOff x="-29956" y="-1"/>
            <a:chExt cx="6731424" cy="3752726"/>
          </a:xfrm>
        </p:grpSpPr>
        <p:sp>
          <p:nvSpPr>
            <p:cNvPr id="3" name="Freeform 3">
              <a:extLst>
                <a:ext uri="{FF2B5EF4-FFF2-40B4-BE49-F238E27FC236}">
                  <a16:creationId xmlns:a16="http://schemas.microsoft.com/office/drawing/2014/main" id="{D5E06B96-CC76-D0C0-E3A5-42ED831043E2}"/>
                </a:ext>
              </a:extLst>
            </p:cNvPr>
            <p:cNvSpPr/>
            <p:nvPr/>
          </p:nvSpPr>
          <p:spPr>
            <a:xfrm>
              <a:off x="-29956" y="-1"/>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a:extLst>
              <a:ext uri="{FF2B5EF4-FFF2-40B4-BE49-F238E27FC236}">
                <a16:creationId xmlns:a16="http://schemas.microsoft.com/office/drawing/2014/main" id="{38210878-8A77-823A-17CD-F55D8D2A2AA8}"/>
              </a:ext>
            </a:extLst>
          </p:cNvPr>
          <p:cNvGrpSpPr>
            <a:grpSpLocks noChangeAspect="1"/>
          </p:cNvGrpSpPr>
          <p:nvPr/>
        </p:nvGrpSpPr>
        <p:grpSpPr>
          <a:xfrm>
            <a:off x="691665" y="185842"/>
            <a:ext cx="2494561" cy="2494551"/>
            <a:chOff x="0" y="0"/>
            <a:chExt cx="6350000" cy="6349975"/>
          </a:xfrm>
        </p:grpSpPr>
        <p:sp>
          <p:nvSpPr>
            <p:cNvPr id="5" name="Freeform 5">
              <a:extLst>
                <a:ext uri="{FF2B5EF4-FFF2-40B4-BE49-F238E27FC236}">
                  <a16:creationId xmlns:a16="http://schemas.microsoft.com/office/drawing/2014/main" id="{45E6FDC4-9ADB-38C2-0DD8-1238BFD7946D}"/>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a:extLst>
              <a:ext uri="{FF2B5EF4-FFF2-40B4-BE49-F238E27FC236}">
                <a16:creationId xmlns:a16="http://schemas.microsoft.com/office/drawing/2014/main" id="{82D4064C-CE97-3F85-2D55-62AD40A1C31B}"/>
              </a:ext>
            </a:extLst>
          </p:cNvPr>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a:extLst>
              <a:ext uri="{FF2B5EF4-FFF2-40B4-BE49-F238E27FC236}">
                <a16:creationId xmlns:a16="http://schemas.microsoft.com/office/drawing/2014/main" id="{1995346C-16D4-0FFE-4B10-58D3ACB05192}"/>
              </a:ext>
            </a:extLst>
          </p:cNvPr>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a:extLst>
              <a:ext uri="{FF2B5EF4-FFF2-40B4-BE49-F238E27FC236}">
                <a16:creationId xmlns:a16="http://schemas.microsoft.com/office/drawing/2014/main" id="{5634CCD6-90D9-8086-ADF0-374804AA1069}"/>
              </a:ext>
            </a:extLst>
          </p:cNvPr>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13" name="TextBox 16">
            <a:extLst>
              <a:ext uri="{FF2B5EF4-FFF2-40B4-BE49-F238E27FC236}">
                <a16:creationId xmlns:a16="http://schemas.microsoft.com/office/drawing/2014/main" id="{65F04241-03CE-030D-6F0C-69C2BE84BA62}"/>
              </a:ext>
            </a:extLst>
          </p:cNvPr>
          <p:cNvSpPr txBox="1"/>
          <p:nvPr/>
        </p:nvSpPr>
        <p:spPr>
          <a:xfrm>
            <a:off x="1080873" y="5008520"/>
            <a:ext cx="16421100" cy="1119153"/>
          </a:xfrm>
          <a:prstGeom prst="rect">
            <a:avLst/>
          </a:prstGeom>
        </p:spPr>
        <p:txBody>
          <a:bodyPr wrap="square" lIns="0" tIns="0" rIns="0" bIns="0" rtlCol="0" anchor="t">
            <a:spAutoFit/>
          </a:bodyPr>
          <a:lstStyle/>
          <a:p>
            <a:pPr marL="809625" lvl="1">
              <a:lnSpc>
                <a:spcPts val="10500"/>
              </a:lnSpc>
            </a:pPr>
            <a:endParaRPr lang="en-US" sz="4000" b="1" i="1" u="sng">
              <a:solidFill>
                <a:srgbClr val="FFFFFF"/>
              </a:solidFill>
              <a:latin typeface="Lato"/>
              <a:ea typeface="Lato"/>
              <a:cs typeface="Lato"/>
            </a:endParaRPr>
          </a:p>
        </p:txBody>
      </p:sp>
      <p:sp>
        <p:nvSpPr>
          <p:cNvPr id="15" name="Subtitle 2">
            <a:extLst>
              <a:ext uri="{FF2B5EF4-FFF2-40B4-BE49-F238E27FC236}">
                <a16:creationId xmlns:a16="http://schemas.microsoft.com/office/drawing/2014/main" id="{5A242E3F-3A83-5B3D-BE60-727C5D854AE2}"/>
              </a:ext>
            </a:extLst>
          </p:cNvPr>
          <p:cNvSpPr txBox="1">
            <a:spLocks/>
          </p:cNvSpPr>
          <p:nvPr/>
        </p:nvSpPr>
        <p:spPr>
          <a:xfrm>
            <a:off x="691665" y="3603816"/>
            <a:ext cx="16810308" cy="6051170"/>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3500" dirty="0">
                <a:solidFill>
                  <a:schemeClr val="bg1"/>
                </a:solidFill>
                <a:latin typeface="Lato" panose="020F0502020204030203" pitchFamily="34" charset="0"/>
                <a:ea typeface="Lato" panose="020F0502020204030203" pitchFamily="34" charset="0"/>
                <a:cs typeface="Lato" panose="020F0502020204030203" pitchFamily="34" charset="0"/>
              </a:rPr>
              <a:t>This is the second instance of where a Virgin Islands Financial Institution would be required to choose the British Virgin Islands as the receiving jurisdiction.</a:t>
            </a:r>
          </a:p>
          <a:p>
            <a:pPr algn="just"/>
            <a:endParaRPr lang="en-US" sz="3500" dirty="0">
              <a:solidFill>
                <a:schemeClr val="bg1"/>
              </a:solidFill>
              <a:latin typeface="Lato" panose="020F0502020204030203" pitchFamily="34" charset="0"/>
              <a:ea typeface="Lato" panose="020F0502020204030203" pitchFamily="34" charset="0"/>
              <a:cs typeface="Lato" panose="020F0502020204030203" pitchFamily="34" charset="0"/>
            </a:endParaRPr>
          </a:p>
          <a:p>
            <a:pPr algn="just">
              <a:lnSpc>
                <a:spcPct val="110000"/>
              </a:lnSpc>
              <a:spcBef>
                <a:spcPts val="0"/>
              </a:spcBef>
            </a:pPr>
            <a:r>
              <a:rPr lang="en-US" sz="3500" dirty="0">
                <a:solidFill>
                  <a:schemeClr val="bg1"/>
                </a:solidFill>
                <a:latin typeface="Lato" panose="020F0502020204030203" pitchFamily="34" charset="0"/>
                <a:ea typeface="Lato" panose="020F0502020204030203" pitchFamily="34" charset="0"/>
                <a:cs typeface="Lato" panose="020F0502020204030203" pitchFamily="34" charset="0"/>
              </a:rPr>
              <a:t> Domestic reports (with British Virgin Island as the receiving country) are only required in</a:t>
            </a:r>
          </a:p>
          <a:p>
            <a:pPr marL="0" indent="0" algn="just">
              <a:lnSpc>
                <a:spcPct val="110000"/>
              </a:lnSpc>
              <a:spcBef>
                <a:spcPts val="0"/>
              </a:spcBef>
              <a:buNone/>
            </a:pPr>
            <a:r>
              <a:rPr lang="en-US" sz="3500" dirty="0">
                <a:solidFill>
                  <a:schemeClr val="bg1"/>
                </a:solidFill>
                <a:latin typeface="Lato" panose="020F0502020204030203" pitchFamily="34" charset="0"/>
                <a:ea typeface="Lato" panose="020F0502020204030203" pitchFamily="34" charset="0"/>
                <a:cs typeface="Lato" panose="020F0502020204030203" pitchFamily="34" charset="0"/>
              </a:rPr>
              <a:t>    British Virgin Islands if the Reporting Entity is submitting a Nil filing, or if they have an</a:t>
            </a:r>
          </a:p>
          <a:p>
            <a:pPr marL="0" indent="0" algn="just">
              <a:lnSpc>
                <a:spcPct val="110000"/>
              </a:lnSpc>
              <a:spcBef>
                <a:spcPts val="0"/>
              </a:spcBef>
              <a:buNone/>
            </a:pPr>
            <a:r>
              <a:rPr lang="en-US" sz="3500" dirty="0">
                <a:solidFill>
                  <a:schemeClr val="bg1"/>
                </a:solidFill>
                <a:latin typeface="Lato" panose="020F0502020204030203" pitchFamily="34" charset="0"/>
                <a:ea typeface="Lato" panose="020F0502020204030203" pitchFamily="34" charset="0"/>
                <a:cs typeface="Lato" panose="020F0502020204030203" pitchFamily="34" charset="0"/>
              </a:rPr>
              <a:t>    undocumented accounts to report. The OECD’s CRS requirements only permit accounts to</a:t>
            </a:r>
          </a:p>
          <a:p>
            <a:pPr marL="0" indent="0" algn="just">
              <a:lnSpc>
                <a:spcPct val="110000"/>
              </a:lnSpc>
              <a:spcBef>
                <a:spcPts val="0"/>
              </a:spcBef>
              <a:buNone/>
            </a:pPr>
            <a:r>
              <a:rPr lang="en-US" sz="3500" dirty="0">
                <a:solidFill>
                  <a:schemeClr val="bg1"/>
                </a:solidFill>
                <a:latin typeface="Lato" panose="020F0502020204030203" pitchFamily="34" charset="0"/>
                <a:ea typeface="Lato" panose="020F0502020204030203" pitchFamily="34" charset="0"/>
                <a:cs typeface="Lato" panose="020F0502020204030203" pitchFamily="34" charset="0"/>
              </a:rPr>
              <a:t>    be treated as undocumented in specific circumstances, which was  discuss by my colleague. </a:t>
            </a:r>
          </a:p>
          <a:p>
            <a:pPr marL="0" indent="0" algn="just">
              <a:buFont typeface="Arial" pitchFamily="34" charset="0"/>
              <a:buNone/>
            </a:pPr>
            <a:endParaRPr lang="en-US" sz="3500" dirty="0">
              <a:solidFill>
                <a:schemeClr val="bg1"/>
              </a:solidFill>
              <a:latin typeface="Lato" panose="020F0502020204030203" pitchFamily="34" charset="0"/>
              <a:ea typeface="Lato" panose="020F0502020204030203" pitchFamily="34" charset="0"/>
              <a:cs typeface="Lato" panose="020F0502020204030203" pitchFamily="34" charset="0"/>
            </a:endParaRPr>
          </a:p>
          <a:p>
            <a:pPr algn="just"/>
            <a:r>
              <a:rPr lang="en-US" sz="3500" dirty="0">
                <a:solidFill>
                  <a:schemeClr val="bg1"/>
                </a:solidFill>
                <a:latin typeface="Lato" panose="020F0502020204030203" pitchFamily="34" charset="0"/>
                <a:ea typeface="Lato" panose="020F0502020204030203" pitchFamily="34" charset="0"/>
                <a:cs typeface="Lato" panose="020F0502020204030203" pitchFamily="34" charset="0"/>
              </a:rPr>
              <a:t>We would like to remind Virgin Islands Financial Institution of how important it is to identify the residence of the account holder, as this can cause potential compliance risks and failures for us as a jurisdiction. Accounts held by British Virgin Islands resident account holders are not reportable, unless the account holder is dual-resident in another reportable jurisdiction.</a:t>
            </a:r>
          </a:p>
          <a:p>
            <a:pPr algn="just"/>
            <a:endParaRPr lang="en-US" sz="3500" dirty="0">
              <a:solidFill>
                <a:schemeClr val="bg1"/>
              </a:solidFill>
              <a:latin typeface="Lato" panose="020F0502020204030203" pitchFamily="34" charset="0"/>
              <a:ea typeface="Lato" panose="020F0502020204030203" pitchFamily="34" charset="0"/>
              <a:cs typeface="Lato" panose="020F0502020204030203" pitchFamily="34" charset="0"/>
            </a:endParaRPr>
          </a:p>
          <a:p>
            <a:endParaRPr lang="en-US" dirty="0"/>
          </a:p>
        </p:txBody>
      </p:sp>
      <p:sp>
        <p:nvSpPr>
          <p:cNvPr id="16" name="TextBox 9">
            <a:extLst>
              <a:ext uri="{FF2B5EF4-FFF2-40B4-BE49-F238E27FC236}">
                <a16:creationId xmlns:a16="http://schemas.microsoft.com/office/drawing/2014/main" id="{4D89E5C7-8DDC-6833-6681-7D62F8E15C45}"/>
              </a:ext>
            </a:extLst>
          </p:cNvPr>
          <p:cNvSpPr txBox="1"/>
          <p:nvPr/>
        </p:nvSpPr>
        <p:spPr>
          <a:xfrm>
            <a:off x="3400832" y="1523443"/>
            <a:ext cx="14195503" cy="1325363"/>
          </a:xfrm>
          <a:prstGeom prst="rect">
            <a:avLst/>
          </a:prstGeom>
        </p:spPr>
        <p:txBody>
          <a:bodyPr wrap="square" lIns="0" tIns="0" rIns="0" bIns="0" rtlCol="0" anchor="t">
            <a:spAutoFit/>
          </a:bodyPr>
          <a:lstStyle/>
          <a:p>
            <a:pPr>
              <a:lnSpc>
                <a:spcPts val="10875"/>
              </a:lnSpc>
            </a:pPr>
            <a:r>
              <a:rPr lang="en-US" sz="7200" dirty="0">
                <a:solidFill>
                  <a:srgbClr val="FFFFFF"/>
                </a:solidFill>
                <a:latin typeface="League Spartan"/>
              </a:rPr>
              <a:t>Filing Requirements</a:t>
            </a:r>
            <a:endParaRPr lang="en-US" sz="6600" dirty="0">
              <a:solidFill>
                <a:srgbClr val="FFFFFF"/>
              </a:solidFill>
              <a:latin typeface="League Spartan"/>
            </a:endParaRPr>
          </a:p>
        </p:txBody>
      </p:sp>
    </p:spTree>
    <p:extLst>
      <p:ext uri="{BB962C8B-B14F-4D97-AF65-F5344CB8AC3E}">
        <p14:creationId xmlns:p14="http://schemas.microsoft.com/office/powerpoint/2010/main" val="32035465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782A5-549E-D813-7522-8666621207E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31D384E-E1D3-84FF-EE0B-23B6271C14D7}"/>
              </a:ext>
            </a:extLst>
          </p:cNvPr>
          <p:cNvGrpSpPr/>
          <p:nvPr/>
        </p:nvGrpSpPr>
        <p:grpSpPr>
          <a:xfrm>
            <a:off x="19545" y="-3"/>
            <a:ext cx="18452231" cy="10287003"/>
            <a:chOff x="-29956" y="-1"/>
            <a:chExt cx="6731424" cy="3752726"/>
          </a:xfrm>
        </p:grpSpPr>
        <p:sp>
          <p:nvSpPr>
            <p:cNvPr id="3" name="Freeform 3">
              <a:extLst>
                <a:ext uri="{FF2B5EF4-FFF2-40B4-BE49-F238E27FC236}">
                  <a16:creationId xmlns:a16="http://schemas.microsoft.com/office/drawing/2014/main" id="{03E48432-FCD7-61AF-B7BA-2390629343DD}"/>
                </a:ext>
              </a:extLst>
            </p:cNvPr>
            <p:cNvSpPr/>
            <p:nvPr/>
          </p:nvSpPr>
          <p:spPr>
            <a:xfrm>
              <a:off x="-29956" y="-1"/>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a:extLst>
              <a:ext uri="{FF2B5EF4-FFF2-40B4-BE49-F238E27FC236}">
                <a16:creationId xmlns:a16="http://schemas.microsoft.com/office/drawing/2014/main" id="{ADC6B0E9-0770-5E6E-59A6-064688B2AB77}"/>
              </a:ext>
            </a:extLst>
          </p:cNvPr>
          <p:cNvGrpSpPr>
            <a:grpSpLocks noChangeAspect="1"/>
          </p:cNvGrpSpPr>
          <p:nvPr/>
        </p:nvGrpSpPr>
        <p:grpSpPr>
          <a:xfrm>
            <a:off x="691665" y="185842"/>
            <a:ext cx="2494561" cy="2494551"/>
            <a:chOff x="0" y="0"/>
            <a:chExt cx="6350000" cy="6349975"/>
          </a:xfrm>
        </p:grpSpPr>
        <p:sp>
          <p:nvSpPr>
            <p:cNvPr id="5" name="Freeform 5">
              <a:extLst>
                <a:ext uri="{FF2B5EF4-FFF2-40B4-BE49-F238E27FC236}">
                  <a16:creationId xmlns:a16="http://schemas.microsoft.com/office/drawing/2014/main" id="{B84FE72B-9CAD-687B-8482-6967914A73CB}"/>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a:extLst>
              <a:ext uri="{FF2B5EF4-FFF2-40B4-BE49-F238E27FC236}">
                <a16:creationId xmlns:a16="http://schemas.microsoft.com/office/drawing/2014/main" id="{D7882525-30F8-3ED0-7A37-460D5B356515}"/>
              </a:ext>
            </a:extLst>
          </p:cNvPr>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a:extLst>
              <a:ext uri="{FF2B5EF4-FFF2-40B4-BE49-F238E27FC236}">
                <a16:creationId xmlns:a16="http://schemas.microsoft.com/office/drawing/2014/main" id="{09F4C946-88EA-3D16-F130-590F620459CF}"/>
              </a:ext>
            </a:extLst>
          </p:cNvPr>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a:extLst>
              <a:ext uri="{FF2B5EF4-FFF2-40B4-BE49-F238E27FC236}">
                <a16:creationId xmlns:a16="http://schemas.microsoft.com/office/drawing/2014/main" id="{A25F9991-B911-705A-B8BD-649282E82CBE}"/>
              </a:ext>
            </a:extLst>
          </p:cNvPr>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13" name="TextBox 16">
            <a:extLst>
              <a:ext uri="{FF2B5EF4-FFF2-40B4-BE49-F238E27FC236}">
                <a16:creationId xmlns:a16="http://schemas.microsoft.com/office/drawing/2014/main" id="{80F451BF-6BBA-B876-D91A-B328F87A4F2C}"/>
              </a:ext>
            </a:extLst>
          </p:cNvPr>
          <p:cNvSpPr txBox="1"/>
          <p:nvPr/>
        </p:nvSpPr>
        <p:spPr>
          <a:xfrm>
            <a:off x="1080873" y="5008520"/>
            <a:ext cx="16421100" cy="1119153"/>
          </a:xfrm>
          <a:prstGeom prst="rect">
            <a:avLst/>
          </a:prstGeom>
        </p:spPr>
        <p:txBody>
          <a:bodyPr wrap="square" lIns="0" tIns="0" rIns="0" bIns="0" rtlCol="0" anchor="t">
            <a:spAutoFit/>
          </a:bodyPr>
          <a:lstStyle/>
          <a:p>
            <a:pPr marL="809625" lvl="1">
              <a:lnSpc>
                <a:spcPts val="10500"/>
              </a:lnSpc>
            </a:pPr>
            <a:endParaRPr lang="en-US" sz="4000" b="1" i="1" u="sng">
              <a:solidFill>
                <a:srgbClr val="FFFFFF"/>
              </a:solidFill>
              <a:latin typeface="Lato"/>
              <a:ea typeface="Lato"/>
              <a:cs typeface="Lato"/>
            </a:endParaRPr>
          </a:p>
        </p:txBody>
      </p:sp>
      <p:sp>
        <p:nvSpPr>
          <p:cNvPr id="16" name="TextBox 9">
            <a:extLst>
              <a:ext uri="{FF2B5EF4-FFF2-40B4-BE49-F238E27FC236}">
                <a16:creationId xmlns:a16="http://schemas.microsoft.com/office/drawing/2014/main" id="{DF29B9FB-67CC-6E92-6E3E-B87C7A1F1A2A}"/>
              </a:ext>
            </a:extLst>
          </p:cNvPr>
          <p:cNvSpPr txBox="1"/>
          <p:nvPr/>
        </p:nvSpPr>
        <p:spPr>
          <a:xfrm>
            <a:off x="3400832" y="1523443"/>
            <a:ext cx="14195503" cy="1325363"/>
          </a:xfrm>
          <a:prstGeom prst="rect">
            <a:avLst/>
          </a:prstGeom>
        </p:spPr>
        <p:txBody>
          <a:bodyPr wrap="square" lIns="0" tIns="0" rIns="0" bIns="0" rtlCol="0" anchor="t">
            <a:spAutoFit/>
          </a:bodyPr>
          <a:lstStyle/>
          <a:p>
            <a:pPr>
              <a:lnSpc>
                <a:spcPts val="10875"/>
              </a:lnSpc>
            </a:pPr>
            <a:r>
              <a:rPr lang="en-US" sz="7200" dirty="0">
                <a:solidFill>
                  <a:srgbClr val="FFFFFF"/>
                </a:solidFill>
                <a:latin typeface="League Spartan"/>
              </a:rPr>
              <a:t>Filing Requirements</a:t>
            </a:r>
            <a:endParaRPr lang="en-US" sz="6600" dirty="0">
              <a:solidFill>
                <a:srgbClr val="FFFFFF"/>
              </a:solidFill>
              <a:latin typeface="League Spartan"/>
            </a:endParaRPr>
          </a:p>
        </p:txBody>
      </p:sp>
      <p:sp>
        <p:nvSpPr>
          <p:cNvPr id="10" name="Subtitle 2">
            <a:extLst>
              <a:ext uri="{FF2B5EF4-FFF2-40B4-BE49-F238E27FC236}">
                <a16:creationId xmlns:a16="http://schemas.microsoft.com/office/drawing/2014/main" id="{04CC45AA-5C05-C4FF-949E-3EE7AF8D1399}"/>
              </a:ext>
            </a:extLst>
          </p:cNvPr>
          <p:cNvSpPr txBox="1">
            <a:spLocks/>
          </p:cNvSpPr>
          <p:nvPr/>
        </p:nvSpPr>
        <p:spPr>
          <a:xfrm>
            <a:off x="691665" y="3408050"/>
            <a:ext cx="16515462" cy="6693105"/>
          </a:xfrm>
          <a:prstGeom prst="rect">
            <a:avLst/>
          </a:prstGeom>
        </p:spPr>
        <p:txBody>
          <a:bodyPr>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5800" b="1" i="1" dirty="0">
                <a:solidFill>
                  <a:schemeClr val="bg1"/>
                </a:solidFill>
                <a:latin typeface="Lato" panose="020F0502020204030203" pitchFamily="34" charset="0"/>
                <a:ea typeface="Lato" panose="020F0502020204030203" pitchFamily="34" charset="0"/>
                <a:cs typeface="Lato" panose="020F0502020204030203" pitchFamily="34" charset="0"/>
              </a:rPr>
              <a:t>2.	Question</a:t>
            </a:r>
          </a:p>
          <a:p>
            <a:r>
              <a:rPr lang="en-US" sz="5800" dirty="0">
                <a:solidFill>
                  <a:schemeClr val="bg1"/>
                </a:solidFill>
                <a:latin typeface="Lato" panose="020F0502020204030203" pitchFamily="34" charset="0"/>
                <a:ea typeface="Lato" panose="020F0502020204030203" pitchFamily="34" charset="0"/>
                <a:cs typeface="Lato" panose="020F0502020204030203" pitchFamily="34" charset="0"/>
              </a:rPr>
              <a:t>Regarding the reporting of investor financial information on the portal, could you kindly explain the meaning of the "Other-CRS" option under "Add Payment Records &gt; Payment Type"?</a:t>
            </a:r>
          </a:p>
          <a:p>
            <a:endParaRPr lang="en-US" sz="5800" dirty="0">
              <a:solidFill>
                <a:schemeClr val="bg1"/>
              </a:solidFill>
              <a:latin typeface="Lato" panose="020F0502020204030203" pitchFamily="34" charset="0"/>
              <a:ea typeface="Lato" panose="020F0502020204030203" pitchFamily="34" charset="0"/>
              <a:cs typeface="Lato" panose="020F0502020204030203" pitchFamily="34" charset="0"/>
            </a:endParaRPr>
          </a:p>
          <a:p>
            <a:endParaRPr lang="en-US" sz="58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indent="0">
              <a:buFont typeface="Arial" pitchFamily="34" charset="0"/>
              <a:buNone/>
            </a:pPr>
            <a:endParaRPr lang="en-US" sz="58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indent="0">
              <a:buFont typeface="Arial" pitchFamily="34" charset="0"/>
              <a:buNone/>
            </a:pPr>
            <a:r>
              <a:rPr lang="en-US" sz="5800" b="1" i="1" dirty="0">
                <a:solidFill>
                  <a:schemeClr val="bg1"/>
                </a:solidFill>
                <a:latin typeface="Lato" panose="020F0502020204030203" pitchFamily="34" charset="0"/>
                <a:ea typeface="Lato" panose="020F0502020204030203" pitchFamily="34" charset="0"/>
                <a:cs typeface="Lato" panose="020F0502020204030203" pitchFamily="34" charset="0"/>
              </a:rPr>
              <a:t>    </a:t>
            </a:r>
          </a:p>
          <a:p>
            <a:pPr marL="0" indent="0">
              <a:buFont typeface="Arial" pitchFamily="34" charset="0"/>
              <a:buNone/>
            </a:pPr>
            <a:endParaRPr lang="en-US" sz="5800" b="1" i="1"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indent="0">
              <a:buFont typeface="Arial" pitchFamily="34" charset="0"/>
              <a:buNone/>
            </a:pPr>
            <a:r>
              <a:rPr lang="en-US" sz="5800" b="1" i="1" dirty="0">
                <a:solidFill>
                  <a:schemeClr val="bg1"/>
                </a:solidFill>
                <a:latin typeface="Lato" panose="020F0502020204030203" pitchFamily="34" charset="0"/>
                <a:ea typeface="Lato" panose="020F0502020204030203" pitchFamily="34" charset="0"/>
                <a:cs typeface="Lato" panose="020F0502020204030203" pitchFamily="34" charset="0"/>
              </a:rPr>
              <a:t>Answer</a:t>
            </a:r>
          </a:p>
          <a:p>
            <a:pPr algn="just"/>
            <a:r>
              <a:rPr lang="en-US" sz="5800" dirty="0">
                <a:solidFill>
                  <a:schemeClr val="bg1"/>
                </a:solidFill>
                <a:latin typeface="Lato" panose="020F0502020204030203" pitchFamily="34" charset="0"/>
                <a:ea typeface="Lato" panose="020F0502020204030203" pitchFamily="34" charset="0"/>
                <a:cs typeface="Lato" panose="020F0502020204030203" pitchFamily="34" charset="0"/>
              </a:rPr>
              <a:t>The portal was created based on a scheme and what the scheme did was identify three  payment types that would be applicable to investment entities. The list is not exhaustive so if you as an investment entity have another type of payment type other than dividends, interest or gross proceeds and redemptions, here is when “other – CRS” can be selected. </a:t>
            </a:r>
          </a:p>
          <a:p>
            <a:pPr algn="just"/>
            <a:endParaRPr lang="en-US" sz="5800" dirty="0">
              <a:solidFill>
                <a:schemeClr val="bg1"/>
              </a:solidFill>
              <a:latin typeface="Lato" panose="020F0502020204030203" pitchFamily="34" charset="0"/>
              <a:ea typeface="Lato" panose="020F0502020204030203" pitchFamily="34" charset="0"/>
              <a:cs typeface="Lato" panose="020F0502020204030203" pitchFamily="34" charset="0"/>
            </a:endParaRPr>
          </a:p>
          <a:p>
            <a:pPr algn="just"/>
            <a:r>
              <a:rPr lang="en-US" sz="5800" dirty="0">
                <a:solidFill>
                  <a:schemeClr val="bg1"/>
                </a:solidFill>
                <a:latin typeface="Lato" panose="020F0502020204030203" pitchFamily="34" charset="0"/>
                <a:ea typeface="Lato" panose="020F0502020204030203" pitchFamily="34" charset="0"/>
                <a:cs typeface="Lato" panose="020F0502020204030203" pitchFamily="34" charset="0"/>
              </a:rPr>
              <a:t>The schema gives an example of “other-CRS” as other income generated with respect to the assets held in the account. </a:t>
            </a:r>
          </a:p>
          <a:p>
            <a:endParaRPr lang="en-US" dirty="0"/>
          </a:p>
          <a:p>
            <a:endParaRPr lang="en-US" dirty="0"/>
          </a:p>
          <a:p>
            <a:endParaRPr lang="en-US" dirty="0"/>
          </a:p>
        </p:txBody>
      </p:sp>
      <p:pic>
        <p:nvPicPr>
          <p:cNvPr id="11" name="Picture 10" descr="image">
            <a:extLst>
              <a:ext uri="{FF2B5EF4-FFF2-40B4-BE49-F238E27FC236}">
                <a16:creationId xmlns:a16="http://schemas.microsoft.com/office/drawing/2014/main" id="{B9A3EAE6-D659-DF90-F0DF-A89CBFABA081}"/>
              </a:ext>
            </a:extLst>
          </p:cNvPr>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3499394" y="4639236"/>
            <a:ext cx="3892368" cy="2285994"/>
          </a:xfrm>
          <a:prstGeom prst="rect">
            <a:avLst/>
          </a:prstGeom>
          <a:noFill/>
          <a:ln>
            <a:noFill/>
          </a:ln>
        </p:spPr>
      </p:pic>
    </p:spTree>
    <p:extLst>
      <p:ext uri="{BB962C8B-B14F-4D97-AF65-F5344CB8AC3E}">
        <p14:creationId xmlns:p14="http://schemas.microsoft.com/office/powerpoint/2010/main" val="1773293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CA2B7-5842-525D-05AD-3EE391AA26B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DDB2BBD-60BA-ECF8-609C-8D5A1CB46EC0}"/>
              </a:ext>
            </a:extLst>
          </p:cNvPr>
          <p:cNvGrpSpPr/>
          <p:nvPr/>
        </p:nvGrpSpPr>
        <p:grpSpPr>
          <a:xfrm>
            <a:off x="0" y="-3"/>
            <a:ext cx="18452231" cy="10287003"/>
            <a:chOff x="-29956" y="-1"/>
            <a:chExt cx="6731424" cy="3752726"/>
          </a:xfrm>
        </p:grpSpPr>
        <p:sp>
          <p:nvSpPr>
            <p:cNvPr id="3" name="Freeform 3">
              <a:extLst>
                <a:ext uri="{FF2B5EF4-FFF2-40B4-BE49-F238E27FC236}">
                  <a16:creationId xmlns:a16="http://schemas.microsoft.com/office/drawing/2014/main" id="{9C33746B-2EF1-88D0-6416-B751F7EE9F35}"/>
                </a:ext>
              </a:extLst>
            </p:cNvPr>
            <p:cNvSpPr/>
            <p:nvPr/>
          </p:nvSpPr>
          <p:spPr>
            <a:xfrm>
              <a:off x="-29956" y="-1"/>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a:extLst>
              <a:ext uri="{FF2B5EF4-FFF2-40B4-BE49-F238E27FC236}">
                <a16:creationId xmlns:a16="http://schemas.microsoft.com/office/drawing/2014/main" id="{34ED78D6-E498-3404-9732-D9F341615F13}"/>
              </a:ext>
            </a:extLst>
          </p:cNvPr>
          <p:cNvGrpSpPr>
            <a:grpSpLocks noChangeAspect="1"/>
          </p:cNvGrpSpPr>
          <p:nvPr/>
        </p:nvGrpSpPr>
        <p:grpSpPr>
          <a:xfrm>
            <a:off x="691665" y="185842"/>
            <a:ext cx="2494561" cy="2494551"/>
            <a:chOff x="0" y="0"/>
            <a:chExt cx="6350000" cy="6349975"/>
          </a:xfrm>
        </p:grpSpPr>
        <p:sp>
          <p:nvSpPr>
            <p:cNvPr id="5" name="Freeform 5">
              <a:extLst>
                <a:ext uri="{FF2B5EF4-FFF2-40B4-BE49-F238E27FC236}">
                  <a16:creationId xmlns:a16="http://schemas.microsoft.com/office/drawing/2014/main" id="{5346DDE4-AF4A-484E-860F-36A7B7F05B2E}"/>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a:extLst>
              <a:ext uri="{FF2B5EF4-FFF2-40B4-BE49-F238E27FC236}">
                <a16:creationId xmlns:a16="http://schemas.microsoft.com/office/drawing/2014/main" id="{F8B900D8-EA58-70B9-A4A9-A020D4796804}"/>
              </a:ext>
            </a:extLst>
          </p:cNvPr>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a:extLst>
              <a:ext uri="{FF2B5EF4-FFF2-40B4-BE49-F238E27FC236}">
                <a16:creationId xmlns:a16="http://schemas.microsoft.com/office/drawing/2014/main" id="{EDCB2A48-03FF-271F-D258-D5AA0FACA74A}"/>
              </a:ext>
            </a:extLst>
          </p:cNvPr>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a:extLst>
              <a:ext uri="{FF2B5EF4-FFF2-40B4-BE49-F238E27FC236}">
                <a16:creationId xmlns:a16="http://schemas.microsoft.com/office/drawing/2014/main" id="{7443BBFD-8F37-C291-F830-24A0E98292F5}"/>
              </a:ext>
            </a:extLst>
          </p:cNvPr>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13" name="TextBox 16">
            <a:extLst>
              <a:ext uri="{FF2B5EF4-FFF2-40B4-BE49-F238E27FC236}">
                <a16:creationId xmlns:a16="http://schemas.microsoft.com/office/drawing/2014/main" id="{921F2460-F84F-3AB5-B677-C4CBA495FB02}"/>
              </a:ext>
            </a:extLst>
          </p:cNvPr>
          <p:cNvSpPr txBox="1"/>
          <p:nvPr/>
        </p:nvSpPr>
        <p:spPr>
          <a:xfrm>
            <a:off x="1080873" y="5008520"/>
            <a:ext cx="16421100" cy="1119153"/>
          </a:xfrm>
          <a:prstGeom prst="rect">
            <a:avLst/>
          </a:prstGeom>
        </p:spPr>
        <p:txBody>
          <a:bodyPr wrap="square" lIns="0" tIns="0" rIns="0" bIns="0" rtlCol="0" anchor="t">
            <a:spAutoFit/>
          </a:bodyPr>
          <a:lstStyle/>
          <a:p>
            <a:pPr marL="809625" lvl="1">
              <a:lnSpc>
                <a:spcPts val="10500"/>
              </a:lnSpc>
            </a:pPr>
            <a:endParaRPr lang="en-US" sz="4000" b="1" i="1" u="sng">
              <a:solidFill>
                <a:srgbClr val="FFFFFF"/>
              </a:solidFill>
              <a:latin typeface="Lato"/>
              <a:ea typeface="Lato"/>
              <a:cs typeface="Lato"/>
            </a:endParaRPr>
          </a:p>
        </p:txBody>
      </p:sp>
      <p:sp>
        <p:nvSpPr>
          <p:cNvPr id="15" name="Subtitle 2">
            <a:extLst>
              <a:ext uri="{FF2B5EF4-FFF2-40B4-BE49-F238E27FC236}">
                <a16:creationId xmlns:a16="http://schemas.microsoft.com/office/drawing/2014/main" id="{8D80104F-D4F0-8DD0-54E7-F29A15A9D6D1}"/>
              </a:ext>
            </a:extLst>
          </p:cNvPr>
          <p:cNvSpPr txBox="1">
            <a:spLocks/>
          </p:cNvSpPr>
          <p:nvPr/>
        </p:nvSpPr>
        <p:spPr>
          <a:xfrm>
            <a:off x="691665" y="3408051"/>
            <a:ext cx="16628147" cy="62872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base"/>
            <a:r>
              <a:rPr lang="en-US" dirty="0">
                <a:solidFill>
                  <a:schemeClr val="bg1"/>
                </a:solidFill>
                <a:latin typeface="Lato" panose="020F0502020204030203" pitchFamily="34" charset="0"/>
                <a:ea typeface="Lato" panose="020F0502020204030203" pitchFamily="34" charset="0"/>
                <a:cs typeface="Lato" panose="020F0502020204030203" pitchFamily="34" charset="0"/>
              </a:rPr>
              <a:t>A Taxpayer Identification Number is a unique identifier assigned to individuals and entities for tax purposes. It could consist of a combination of letters, numbers or both.</a:t>
            </a:r>
          </a:p>
          <a:p>
            <a:pPr algn="just" fontAlgn="base"/>
            <a:endParaRPr lang="en-US" dirty="0">
              <a:solidFill>
                <a:schemeClr val="bg1"/>
              </a:solidFill>
              <a:latin typeface="Lato" panose="020F0502020204030203" pitchFamily="34" charset="0"/>
              <a:ea typeface="Lato" panose="020F0502020204030203" pitchFamily="34" charset="0"/>
              <a:cs typeface="Lato" panose="020F0502020204030203" pitchFamily="34" charset="0"/>
            </a:endParaRPr>
          </a:p>
          <a:p>
            <a:pPr algn="just" fontAlgn="base"/>
            <a:r>
              <a:rPr lang="en-US" dirty="0">
                <a:solidFill>
                  <a:schemeClr val="bg1"/>
                </a:solidFill>
                <a:latin typeface="Lato" panose="020F0502020204030203" pitchFamily="34" charset="0"/>
                <a:ea typeface="Lato" panose="020F0502020204030203" pitchFamily="34" charset="0"/>
                <a:cs typeface="Lato" panose="020F0502020204030203" pitchFamily="34" charset="0"/>
              </a:rPr>
              <a:t>Let’s say if you are a Tax Resident in the UK, the TIN will be your National Insurance (NI) Number or Unique Tax Reference (UTR) Number.</a:t>
            </a:r>
          </a:p>
          <a:p>
            <a:pPr algn="just" fontAlgn="base"/>
            <a:endParaRPr lang="en-US" dirty="0">
              <a:solidFill>
                <a:schemeClr val="bg1"/>
              </a:solidFill>
              <a:latin typeface="Lato" panose="020F0502020204030203" pitchFamily="34" charset="0"/>
              <a:ea typeface="Lato" panose="020F0502020204030203" pitchFamily="34" charset="0"/>
              <a:cs typeface="Lato" panose="020F0502020204030203" pitchFamily="34" charset="0"/>
            </a:endParaRPr>
          </a:p>
          <a:p>
            <a:pPr algn="just" fontAlgn="base"/>
            <a:r>
              <a:rPr lang="en-US" dirty="0">
                <a:solidFill>
                  <a:schemeClr val="bg1"/>
                </a:solidFill>
                <a:latin typeface="Lato" panose="020F0502020204030203" pitchFamily="34" charset="0"/>
                <a:ea typeface="Lato" panose="020F0502020204030203" pitchFamily="34" charset="0"/>
                <a:cs typeface="Lato" panose="020F0502020204030203" pitchFamily="34" charset="0"/>
              </a:rPr>
              <a:t>Some jurisdictions don’t issue a TIN, but they often use an equivalent.</a:t>
            </a:r>
          </a:p>
          <a:p>
            <a:pPr marL="0" indent="0" algn="just" fontAlgn="base">
              <a:buNone/>
            </a:pPr>
            <a:endParaRPr lang="en-US" dirty="0">
              <a:solidFill>
                <a:schemeClr val="bg1"/>
              </a:solidFill>
              <a:latin typeface="Lato" panose="020F0502020204030203" pitchFamily="34" charset="0"/>
              <a:ea typeface="Lato" panose="020F0502020204030203" pitchFamily="34" charset="0"/>
              <a:cs typeface="Lato" panose="020F0502020204030203" pitchFamily="34" charset="0"/>
            </a:endParaRPr>
          </a:p>
          <a:p>
            <a:pPr algn="just" fontAlgn="base"/>
            <a:r>
              <a:rPr lang="en-US" dirty="0">
                <a:solidFill>
                  <a:schemeClr val="bg1"/>
                </a:solidFill>
                <a:latin typeface="Lato" panose="020F0502020204030203" pitchFamily="34" charset="0"/>
                <a:ea typeface="Lato" panose="020F0502020204030203" pitchFamily="34" charset="0"/>
                <a:cs typeface="Lato" panose="020F0502020204030203" pitchFamily="34" charset="0"/>
              </a:rPr>
              <a:t>You can find further information on TIN formats for your country of tax residence through the </a:t>
            </a:r>
            <a:r>
              <a:rPr lang="en-US" u="sng" dirty="0">
                <a:solidFill>
                  <a:schemeClr val="bg1"/>
                </a:solidFill>
                <a:latin typeface="Lato" panose="020F0502020204030203" pitchFamily="34" charset="0"/>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OECD website</a:t>
            </a:r>
            <a:r>
              <a:rPr lang="en-US" dirty="0">
                <a:solidFill>
                  <a:schemeClr val="bg1"/>
                </a:solidFill>
                <a:latin typeface="Lato" panose="020F0502020204030203" pitchFamily="34" charset="0"/>
                <a:ea typeface="Lato" panose="020F0502020204030203" pitchFamily="34" charset="0"/>
                <a:cs typeface="Lato" panose="020F0502020204030203" pitchFamily="34" charset="0"/>
              </a:rPr>
              <a:t>. </a:t>
            </a:r>
          </a:p>
          <a:p>
            <a:endParaRPr lang="en-US" dirty="0"/>
          </a:p>
        </p:txBody>
      </p:sp>
      <p:sp>
        <p:nvSpPr>
          <p:cNvPr id="16" name="TextBox 9">
            <a:extLst>
              <a:ext uri="{FF2B5EF4-FFF2-40B4-BE49-F238E27FC236}">
                <a16:creationId xmlns:a16="http://schemas.microsoft.com/office/drawing/2014/main" id="{28A86086-1354-98A7-C444-893BAB1666E4}"/>
              </a:ext>
            </a:extLst>
          </p:cNvPr>
          <p:cNvSpPr txBox="1"/>
          <p:nvPr/>
        </p:nvSpPr>
        <p:spPr>
          <a:xfrm>
            <a:off x="3400832" y="1523443"/>
            <a:ext cx="14195503" cy="1325363"/>
          </a:xfrm>
          <a:prstGeom prst="rect">
            <a:avLst/>
          </a:prstGeom>
        </p:spPr>
        <p:txBody>
          <a:bodyPr wrap="square" lIns="0" tIns="0" rIns="0" bIns="0" rtlCol="0" anchor="t">
            <a:spAutoFit/>
          </a:bodyPr>
          <a:lstStyle/>
          <a:p>
            <a:pPr>
              <a:lnSpc>
                <a:spcPts val="10875"/>
              </a:lnSpc>
            </a:pPr>
            <a:r>
              <a:rPr lang="en-US" sz="7200" dirty="0">
                <a:solidFill>
                  <a:srgbClr val="FFFFFF"/>
                </a:solidFill>
                <a:latin typeface="League Spartan"/>
              </a:rPr>
              <a:t>Filing Requirements</a:t>
            </a:r>
            <a:endParaRPr lang="en-US" sz="6600" dirty="0">
              <a:solidFill>
                <a:srgbClr val="FFFFFF"/>
              </a:solidFill>
              <a:latin typeface="League Spartan"/>
            </a:endParaRPr>
          </a:p>
        </p:txBody>
      </p:sp>
    </p:spTree>
    <p:extLst>
      <p:ext uri="{BB962C8B-B14F-4D97-AF65-F5344CB8AC3E}">
        <p14:creationId xmlns:p14="http://schemas.microsoft.com/office/powerpoint/2010/main" val="7797085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58a73f0-be2f-4709-b71d-dcd1b4f97f17">
      <Terms xmlns="http://schemas.microsoft.com/office/infopath/2007/PartnerControls"/>
    </lcf76f155ced4ddcb4097134ff3c332f>
    <TaxCatchAll xmlns="08ac10b7-eaa9-4033-98fd-f143b60a018a" xsi:nil="true"/>
    <_Flow_SignoffStatus xmlns="458a73f0-be2f-4709-b71d-dcd1b4f97f1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201A3572F17994CA184F117F25E2534" ma:contentTypeVersion="19" ma:contentTypeDescription="Create a new document." ma:contentTypeScope="" ma:versionID="9855d8076a30dee4814a789291636c3b">
  <xsd:schema xmlns:xsd="http://www.w3.org/2001/XMLSchema" xmlns:xs="http://www.w3.org/2001/XMLSchema" xmlns:p="http://schemas.microsoft.com/office/2006/metadata/properties" xmlns:ns2="458a73f0-be2f-4709-b71d-dcd1b4f97f17" xmlns:ns3="08ac10b7-eaa9-4033-98fd-f143b60a018a" targetNamespace="http://schemas.microsoft.com/office/2006/metadata/properties" ma:root="true" ma:fieldsID="88c84cec5eb6f601c14228b45777e2e8" ns2:_="" ns3:_="">
    <xsd:import namespace="458a73f0-be2f-4709-b71d-dcd1b4f97f17"/>
    <xsd:import namespace="08ac10b7-eaa9-4033-98fd-f143b60a018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_Flow_SignoffStatu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8a73f0-be2f-4709-b71d-dcd1b4f97f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5f99f8d-728e-4b5a-8468-9e169f51dd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ac10b7-eaa9-4033-98fd-f143b60a01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29f4782d-7c78-4775-81aa-e2dcdc820462}" ma:internalName="TaxCatchAll" ma:showField="CatchAllData" ma:web="08ac10b7-eaa9-4033-98fd-f143b60a01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F5E4A4-B35E-4F10-AA1C-B615353354B4}">
  <ds:schemaRef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http://purl.org/dc/dcmitype/"/>
    <ds:schemaRef ds:uri="http://www.w3.org/XML/1998/namespace"/>
    <ds:schemaRef ds:uri="http://purl.org/dc/terms/"/>
    <ds:schemaRef ds:uri="08ac10b7-eaa9-4033-98fd-f143b60a018a"/>
    <ds:schemaRef ds:uri="458a73f0-be2f-4709-b71d-dcd1b4f97f17"/>
  </ds:schemaRefs>
</ds:datastoreItem>
</file>

<file path=customXml/itemProps2.xml><?xml version="1.0" encoding="utf-8"?>
<ds:datastoreItem xmlns:ds="http://schemas.openxmlformats.org/officeDocument/2006/customXml" ds:itemID="{09DB38D8-FE63-4331-BF84-1D26E58A8DD4}">
  <ds:schemaRefs>
    <ds:schemaRef ds:uri="http://schemas.microsoft.com/sharepoint/v3/contenttype/forms"/>
  </ds:schemaRefs>
</ds:datastoreItem>
</file>

<file path=customXml/itemProps3.xml><?xml version="1.0" encoding="utf-8"?>
<ds:datastoreItem xmlns:ds="http://schemas.openxmlformats.org/officeDocument/2006/customXml" ds:itemID="{04A6B331-EAF8-44E0-BB16-7C1DB1D3CC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8a73f0-be2f-4709-b71d-dcd1b4f97f17"/>
    <ds:schemaRef ds:uri="08ac10b7-eaa9-4033-98fd-f143b60a01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1648</TotalTime>
  <Words>1657</Words>
  <Application>Microsoft Office PowerPoint</Application>
  <PresentationFormat>Custom</PresentationFormat>
  <Paragraphs>154</Paragraphs>
  <Slides>16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League Spartan</vt:lpstr>
      <vt:lpstr>Calibri</vt:lpstr>
      <vt:lpstr>Bahnschrift Condensed</vt:lpstr>
      <vt:lpstr>Aptos</vt:lpstr>
      <vt:lpstr>Lato</vt:lpstr>
      <vt:lpstr>Arial</vt:lpstr>
      <vt:lpstr>Blinker</vt:lpstr>
      <vt:lpstr>Arimo</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 Islands Tax Authority</dc:title>
  <dc:creator>Rockel Woods</dc:creator>
  <cp:lastModifiedBy>Tashia Chinnery</cp:lastModifiedBy>
  <cp:revision>33</cp:revision>
  <cp:lastPrinted>2024-02-28T13:08:02Z</cp:lastPrinted>
  <dcterms:created xsi:type="dcterms:W3CDTF">2006-08-16T00:00:00Z</dcterms:created>
  <dcterms:modified xsi:type="dcterms:W3CDTF">2024-02-28T19:12:16Z</dcterms:modified>
  <dc:identifier>DAFBjJLz2Kc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0x0101009201A3572F17994CA184F117F25E2534</vt:lpwstr>
  </property>
  <property fmtid="{D5CDD505-2E9C-101B-9397-08002B2CF9AE}" pid="3" name="MediaServiceImageTags">
    <vt:lpwstr/>
  </property>
</Properties>
</file>