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80" r:id="rId6"/>
    <p:sldId id="295" r:id="rId7"/>
    <p:sldId id="260" r:id="rId8"/>
    <p:sldId id="303" r:id="rId9"/>
    <p:sldId id="297" r:id="rId10"/>
    <p:sldId id="298" r:id="rId11"/>
    <p:sldId id="299" r:id="rId12"/>
    <p:sldId id="300" r:id="rId13"/>
    <p:sldId id="301" r:id="rId14"/>
    <p:sldId id="302" r:id="rId15"/>
    <p:sldId id="304" r:id="rId16"/>
    <p:sldId id="278" r:id="rId17"/>
  </p:sldIdLst>
  <p:sldSz cx="18288000" cy="10287000"/>
  <p:notesSz cx="6858000" cy="9144000"/>
  <p:embeddedFontLst>
    <p:embeddedFont>
      <p:font typeface="Arimo" panose="020B0604020202020204" charset="0"/>
      <p:regular r:id="rId19"/>
    </p:embeddedFont>
    <p:embeddedFont>
      <p:font typeface="Blinker" panose="020B0604020202020204" charset="0"/>
      <p:regular r:id="rId20"/>
    </p:embeddedFont>
    <p:embeddedFont>
      <p:font typeface="Lato" panose="020F0502020204030203" pitchFamily="34" charset="0"/>
      <p:regular r:id="rId21"/>
      <p:bold r:id="rId22"/>
      <p:italic r:id="rId23"/>
      <p:boldItalic r:id="rId24"/>
    </p:embeddedFont>
    <p:embeddedFont>
      <p:font typeface="League Spartan"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01" autoAdjust="0"/>
  </p:normalViewPr>
  <p:slideViewPr>
    <p:cSldViewPr snapToGrid="0">
      <p:cViewPr varScale="1">
        <p:scale>
          <a:sx n="62" d="100"/>
          <a:sy n="62" d="100"/>
        </p:scale>
        <p:origin x="11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shma Martin" userId="475a448f-b702-441a-9bae-21abea80ee34" providerId="ADAL" clId="{62908AD4-5C16-48B8-9B31-8F7E51358AEC}"/>
    <pc:docChg chg="modSld">
      <pc:chgData name="Kishma Martin" userId="475a448f-b702-441a-9bae-21abea80ee34" providerId="ADAL" clId="{62908AD4-5C16-48B8-9B31-8F7E51358AEC}" dt="2024-02-28T18:41:51.543" v="11" actId="6549"/>
      <pc:docMkLst>
        <pc:docMk/>
      </pc:docMkLst>
      <pc:sldChg chg="modNotesTx">
        <pc:chgData name="Kishma Martin" userId="475a448f-b702-441a-9bae-21abea80ee34" providerId="ADAL" clId="{62908AD4-5C16-48B8-9B31-8F7E51358AEC}" dt="2024-02-28T18:40:48.323" v="0" actId="6549"/>
        <pc:sldMkLst>
          <pc:docMk/>
          <pc:sldMk cId="0" sldId="256"/>
        </pc:sldMkLst>
      </pc:sldChg>
      <pc:sldChg chg="modNotesTx">
        <pc:chgData name="Kishma Martin" userId="475a448f-b702-441a-9bae-21abea80ee34" providerId="ADAL" clId="{62908AD4-5C16-48B8-9B31-8F7E51358AEC}" dt="2024-02-28T18:41:06.332" v="3" actId="6549"/>
        <pc:sldMkLst>
          <pc:docMk/>
          <pc:sldMk cId="0" sldId="260"/>
        </pc:sldMkLst>
      </pc:sldChg>
      <pc:sldChg chg="modNotesTx">
        <pc:chgData name="Kishma Martin" userId="475a448f-b702-441a-9bae-21abea80ee34" providerId="ADAL" clId="{62908AD4-5C16-48B8-9B31-8F7E51358AEC}" dt="2024-02-28T18:41:51.543" v="11" actId="6549"/>
        <pc:sldMkLst>
          <pc:docMk/>
          <pc:sldMk cId="0" sldId="278"/>
        </pc:sldMkLst>
      </pc:sldChg>
      <pc:sldChg chg="modNotesTx">
        <pc:chgData name="Kishma Martin" userId="475a448f-b702-441a-9bae-21abea80ee34" providerId="ADAL" clId="{62908AD4-5C16-48B8-9B31-8F7E51358AEC}" dt="2024-02-28T18:40:55" v="1" actId="6549"/>
        <pc:sldMkLst>
          <pc:docMk/>
          <pc:sldMk cId="3238356795" sldId="280"/>
        </pc:sldMkLst>
      </pc:sldChg>
      <pc:sldChg chg="modNotesTx">
        <pc:chgData name="Kishma Martin" userId="475a448f-b702-441a-9bae-21abea80ee34" providerId="ADAL" clId="{62908AD4-5C16-48B8-9B31-8F7E51358AEC}" dt="2024-02-28T18:41:00.920" v="2" actId="6549"/>
        <pc:sldMkLst>
          <pc:docMk/>
          <pc:sldMk cId="326365244" sldId="295"/>
        </pc:sldMkLst>
      </pc:sldChg>
      <pc:sldChg chg="modNotesTx">
        <pc:chgData name="Kishma Martin" userId="475a448f-b702-441a-9bae-21abea80ee34" providerId="ADAL" clId="{62908AD4-5C16-48B8-9B31-8F7E51358AEC}" dt="2024-02-28T18:41:17.766" v="5" actId="6549"/>
        <pc:sldMkLst>
          <pc:docMk/>
          <pc:sldMk cId="3631719156" sldId="297"/>
        </pc:sldMkLst>
      </pc:sldChg>
      <pc:sldChg chg="modNotesTx">
        <pc:chgData name="Kishma Martin" userId="475a448f-b702-441a-9bae-21abea80ee34" providerId="ADAL" clId="{62908AD4-5C16-48B8-9B31-8F7E51358AEC}" dt="2024-02-28T18:41:25.833" v="6" actId="6549"/>
        <pc:sldMkLst>
          <pc:docMk/>
          <pc:sldMk cId="322435926" sldId="298"/>
        </pc:sldMkLst>
      </pc:sldChg>
      <pc:sldChg chg="modNotesTx">
        <pc:chgData name="Kishma Martin" userId="475a448f-b702-441a-9bae-21abea80ee34" providerId="ADAL" clId="{62908AD4-5C16-48B8-9B31-8F7E51358AEC}" dt="2024-02-28T18:41:31.479" v="7" actId="6549"/>
        <pc:sldMkLst>
          <pc:docMk/>
          <pc:sldMk cId="4268574176" sldId="299"/>
        </pc:sldMkLst>
      </pc:sldChg>
      <pc:sldChg chg="modNotesTx">
        <pc:chgData name="Kishma Martin" userId="475a448f-b702-441a-9bae-21abea80ee34" providerId="ADAL" clId="{62908AD4-5C16-48B8-9B31-8F7E51358AEC}" dt="2024-02-28T18:41:35.918" v="8" actId="6549"/>
        <pc:sldMkLst>
          <pc:docMk/>
          <pc:sldMk cId="3942925715" sldId="300"/>
        </pc:sldMkLst>
      </pc:sldChg>
      <pc:sldChg chg="modNotesTx">
        <pc:chgData name="Kishma Martin" userId="475a448f-b702-441a-9bae-21abea80ee34" providerId="ADAL" clId="{62908AD4-5C16-48B8-9B31-8F7E51358AEC}" dt="2024-02-28T18:41:40.607" v="9" actId="6549"/>
        <pc:sldMkLst>
          <pc:docMk/>
          <pc:sldMk cId="3135007697" sldId="301"/>
        </pc:sldMkLst>
      </pc:sldChg>
      <pc:sldChg chg="modNotesTx">
        <pc:chgData name="Kishma Martin" userId="475a448f-b702-441a-9bae-21abea80ee34" providerId="ADAL" clId="{62908AD4-5C16-48B8-9B31-8F7E51358AEC}" dt="2024-02-28T18:41:11.928" v="4" actId="6549"/>
        <pc:sldMkLst>
          <pc:docMk/>
          <pc:sldMk cId="489048280" sldId="303"/>
        </pc:sldMkLst>
      </pc:sldChg>
      <pc:sldChg chg="modNotesTx">
        <pc:chgData name="Kishma Martin" userId="475a448f-b702-441a-9bae-21abea80ee34" providerId="ADAL" clId="{62908AD4-5C16-48B8-9B31-8F7E51358AEC}" dt="2024-02-28T18:41:47.216" v="10" actId="6549"/>
        <pc:sldMkLst>
          <pc:docMk/>
          <pc:sldMk cId="2388281605"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7008A-28B3-4A3C-99DA-C186A5164A81}"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816FD-096E-48D6-947E-E956FFE7C515}" type="slidenum">
              <a:rPr lang="en-US" smtClean="0"/>
              <a:t>‹#›</a:t>
            </a:fld>
            <a:endParaRPr lang="en-US"/>
          </a:p>
        </p:txBody>
      </p:sp>
    </p:spTree>
    <p:extLst>
      <p:ext uri="{BB962C8B-B14F-4D97-AF65-F5344CB8AC3E}">
        <p14:creationId xmlns:p14="http://schemas.microsoft.com/office/powerpoint/2010/main" val="24635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a:t>
            </a:fld>
            <a:endParaRPr lang="en-US"/>
          </a:p>
        </p:txBody>
      </p:sp>
    </p:spTree>
    <p:extLst>
      <p:ext uri="{BB962C8B-B14F-4D97-AF65-F5344CB8AC3E}">
        <p14:creationId xmlns:p14="http://schemas.microsoft.com/office/powerpoint/2010/main" val="119857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10</a:t>
            </a:fld>
            <a:endParaRPr lang="en-US"/>
          </a:p>
        </p:txBody>
      </p:sp>
    </p:spTree>
    <p:extLst>
      <p:ext uri="{BB962C8B-B14F-4D97-AF65-F5344CB8AC3E}">
        <p14:creationId xmlns:p14="http://schemas.microsoft.com/office/powerpoint/2010/main" val="5859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11</a:t>
            </a:fld>
            <a:endParaRPr lang="en-US"/>
          </a:p>
        </p:txBody>
      </p:sp>
    </p:spTree>
    <p:extLst>
      <p:ext uri="{BB962C8B-B14F-4D97-AF65-F5344CB8AC3E}">
        <p14:creationId xmlns:p14="http://schemas.microsoft.com/office/powerpoint/2010/main" val="352177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12</a:t>
            </a:fld>
            <a:endParaRPr lang="en-US"/>
          </a:p>
        </p:txBody>
      </p:sp>
    </p:spTree>
    <p:extLst>
      <p:ext uri="{BB962C8B-B14F-4D97-AF65-F5344CB8AC3E}">
        <p14:creationId xmlns:p14="http://schemas.microsoft.com/office/powerpoint/2010/main" val="3494401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13</a:t>
            </a:fld>
            <a:endParaRPr lang="en-US"/>
          </a:p>
        </p:txBody>
      </p:sp>
    </p:spTree>
    <p:extLst>
      <p:ext uri="{BB962C8B-B14F-4D97-AF65-F5344CB8AC3E}">
        <p14:creationId xmlns:p14="http://schemas.microsoft.com/office/powerpoint/2010/main" val="42933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2</a:t>
            </a:fld>
            <a:endParaRPr lang="en-US"/>
          </a:p>
        </p:txBody>
      </p:sp>
    </p:spTree>
    <p:extLst>
      <p:ext uri="{BB962C8B-B14F-4D97-AF65-F5344CB8AC3E}">
        <p14:creationId xmlns:p14="http://schemas.microsoft.com/office/powerpoint/2010/main" val="380795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3</a:t>
            </a:fld>
            <a:endParaRPr lang="en-US"/>
          </a:p>
        </p:txBody>
      </p:sp>
    </p:spTree>
    <p:extLst>
      <p:ext uri="{BB962C8B-B14F-4D97-AF65-F5344CB8AC3E}">
        <p14:creationId xmlns:p14="http://schemas.microsoft.com/office/powerpoint/2010/main" val="168930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4</a:t>
            </a:fld>
            <a:endParaRPr lang="en-US"/>
          </a:p>
        </p:txBody>
      </p:sp>
    </p:spTree>
    <p:extLst>
      <p:ext uri="{BB962C8B-B14F-4D97-AF65-F5344CB8AC3E}">
        <p14:creationId xmlns:p14="http://schemas.microsoft.com/office/powerpoint/2010/main" val="64739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5</a:t>
            </a:fld>
            <a:endParaRPr lang="en-US"/>
          </a:p>
        </p:txBody>
      </p:sp>
    </p:spTree>
    <p:extLst>
      <p:ext uri="{BB962C8B-B14F-4D97-AF65-F5344CB8AC3E}">
        <p14:creationId xmlns:p14="http://schemas.microsoft.com/office/powerpoint/2010/main" val="49871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6</a:t>
            </a:fld>
            <a:endParaRPr lang="en-US"/>
          </a:p>
        </p:txBody>
      </p:sp>
    </p:spTree>
    <p:extLst>
      <p:ext uri="{BB962C8B-B14F-4D97-AF65-F5344CB8AC3E}">
        <p14:creationId xmlns:p14="http://schemas.microsoft.com/office/powerpoint/2010/main" val="313130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7</a:t>
            </a:fld>
            <a:endParaRPr lang="en-US"/>
          </a:p>
        </p:txBody>
      </p:sp>
    </p:spTree>
    <p:extLst>
      <p:ext uri="{BB962C8B-B14F-4D97-AF65-F5344CB8AC3E}">
        <p14:creationId xmlns:p14="http://schemas.microsoft.com/office/powerpoint/2010/main" val="190455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8</a:t>
            </a:fld>
            <a:endParaRPr lang="en-US"/>
          </a:p>
        </p:txBody>
      </p:sp>
    </p:spTree>
    <p:extLst>
      <p:ext uri="{BB962C8B-B14F-4D97-AF65-F5344CB8AC3E}">
        <p14:creationId xmlns:p14="http://schemas.microsoft.com/office/powerpoint/2010/main" val="170385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816FD-096E-48D6-947E-E956FFE7C515}" type="slidenum">
              <a:rPr lang="en-US" smtClean="0"/>
              <a:t>9</a:t>
            </a:fld>
            <a:endParaRPr lang="en-US"/>
          </a:p>
        </p:txBody>
      </p:sp>
    </p:spTree>
    <p:extLst>
      <p:ext uri="{BB962C8B-B14F-4D97-AF65-F5344CB8AC3E}">
        <p14:creationId xmlns:p14="http://schemas.microsoft.com/office/powerpoint/2010/main" val="354856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547E"/>
        </a:solidFill>
        <a:effectLst/>
      </p:bgPr>
    </p:bg>
    <p:spTree>
      <p:nvGrpSpPr>
        <p:cNvPr id="1" name=""/>
        <p:cNvGrpSpPr/>
        <p:nvPr/>
      </p:nvGrpSpPr>
      <p:grpSpPr>
        <a:xfrm>
          <a:off x="0" y="0"/>
          <a:ext cx="0" cy="0"/>
          <a:chOff x="0" y="0"/>
          <a:chExt cx="0" cy="0"/>
        </a:xfrm>
      </p:grpSpPr>
      <p:grpSp>
        <p:nvGrpSpPr>
          <p:cNvPr id="2" name="Group 2"/>
          <p:cNvGrpSpPr/>
          <p:nvPr/>
        </p:nvGrpSpPr>
        <p:grpSpPr>
          <a:xfrm rot="5822695">
            <a:off x="6472428" y="847266"/>
            <a:ext cx="5343144" cy="20268284"/>
            <a:chOff x="0" y="0"/>
            <a:chExt cx="1949193" cy="7393925"/>
          </a:xfrm>
        </p:grpSpPr>
        <p:sp>
          <p:nvSpPr>
            <p:cNvPr id="3" name="Freeform 3"/>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4" name="Group 4"/>
          <p:cNvGrpSpPr/>
          <p:nvPr/>
        </p:nvGrpSpPr>
        <p:grpSpPr>
          <a:xfrm rot="-6444498">
            <a:off x="11687961" y="1241570"/>
            <a:ext cx="3634503" cy="17462735"/>
            <a:chOff x="0" y="0"/>
            <a:chExt cx="1325877" cy="6370453"/>
          </a:xfrm>
        </p:grpSpPr>
        <p:sp>
          <p:nvSpPr>
            <p:cNvPr id="5" name="Freeform 5"/>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6" name="Group 6"/>
          <p:cNvGrpSpPr>
            <a:grpSpLocks noChangeAspect="1"/>
          </p:cNvGrpSpPr>
          <p:nvPr/>
        </p:nvGrpSpPr>
        <p:grpSpPr>
          <a:xfrm>
            <a:off x="314131" y="183664"/>
            <a:ext cx="6903443" cy="6903415"/>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8" name="TextBox 8"/>
          <p:cNvSpPr txBox="1"/>
          <p:nvPr/>
        </p:nvSpPr>
        <p:spPr>
          <a:xfrm>
            <a:off x="8198471" y="351861"/>
            <a:ext cx="10613482" cy="564257"/>
          </a:xfrm>
          <a:prstGeom prst="rect">
            <a:avLst/>
          </a:prstGeom>
        </p:spPr>
        <p:txBody>
          <a:bodyPr lIns="0" tIns="0" rIns="0" bIns="0" rtlCol="0" anchor="t">
            <a:spAutoFit/>
          </a:bodyPr>
          <a:lstStyle/>
          <a:p>
            <a:pPr>
              <a:lnSpc>
                <a:spcPts val="4359"/>
              </a:lnSpc>
            </a:pPr>
            <a:r>
              <a:rPr lang="en-US" sz="3999">
                <a:solidFill>
                  <a:srgbClr val="FFFFFF"/>
                </a:solidFill>
                <a:latin typeface="Lato"/>
              </a:rPr>
              <a:t>INTERNATIONAL TAX AUTHORITY</a:t>
            </a:r>
          </a:p>
        </p:txBody>
      </p:sp>
      <p:sp>
        <p:nvSpPr>
          <p:cNvPr id="9" name="TextBox 9"/>
          <p:cNvSpPr txBox="1"/>
          <p:nvPr/>
        </p:nvSpPr>
        <p:spPr>
          <a:xfrm>
            <a:off x="7624482" y="1264024"/>
            <a:ext cx="10085294" cy="1191311"/>
          </a:xfrm>
          <a:prstGeom prst="rect">
            <a:avLst/>
          </a:prstGeom>
        </p:spPr>
        <p:txBody>
          <a:bodyPr wrap="square" lIns="0" tIns="0" rIns="0" bIns="0" rtlCol="0" anchor="t">
            <a:spAutoFit/>
          </a:bodyPr>
          <a:lstStyle/>
          <a:p>
            <a:pPr>
              <a:lnSpc>
                <a:spcPts val="10219"/>
              </a:lnSpc>
            </a:pPr>
            <a:r>
              <a:rPr lang="en-US" sz="4800" u="sng" dirty="0">
                <a:solidFill>
                  <a:srgbClr val="FFFFFF"/>
                </a:solidFill>
                <a:latin typeface="League Spartan"/>
              </a:rPr>
              <a:t>Common Reporting Standard</a:t>
            </a:r>
          </a:p>
        </p:txBody>
      </p:sp>
      <p:sp>
        <p:nvSpPr>
          <p:cNvPr id="10" name="TextBox 10"/>
          <p:cNvSpPr txBox="1"/>
          <p:nvPr/>
        </p:nvSpPr>
        <p:spPr>
          <a:xfrm>
            <a:off x="11049000" y="9037350"/>
            <a:ext cx="10613482" cy="653962"/>
          </a:xfrm>
          <a:prstGeom prst="rect">
            <a:avLst/>
          </a:prstGeom>
        </p:spPr>
        <p:txBody>
          <a:bodyPr lIns="0" tIns="0" rIns="0" bIns="0" rtlCol="0" anchor="t">
            <a:spAutoFit/>
          </a:bodyPr>
          <a:lstStyle/>
          <a:p>
            <a:pPr>
              <a:lnSpc>
                <a:spcPts val="5599"/>
              </a:lnSpc>
            </a:pPr>
            <a:r>
              <a:rPr lang="en-US" sz="3999" dirty="0">
                <a:solidFill>
                  <a:srgbClr val="FFFFFF"/>
                </a:solidFill>
                <a:latin typeface="Lato"/>
              </a:rPr>
              <a:t>	</a:t>
            </a:r>
            <a:endParaRPr lang="en-US" sz="3999" dirty="0">
              <a:solidFill>
                <a:srgbClr val="FFFFFF"/>
              </a:solidFill>
              <a:latin typeface="Arimo"/>
            </a:endParaRPr>
          </a:p>
        </p:txBody>
      </p:sp>
      <p:sp>
        <p:nvSpPr>
          <p:cNvPr id="11" name="TextBox 9">
            <a:extLst>
              <a:ext uri="{FF2B5EF4-FFF2-40B4-BE49-F238E27FC236}">
                <a16:creationId xmlns:a16="http://schemas.microsoft.com/office/drawing/2014/main" id="{04C3A2EB-D9EA-46CB-586A-37204405889F}"/>
              </a:ext>
            </a:extLst>
          </p:cNvPr>
          <p:cNvSpPr txBox="1"/>
          <p:nvPr/>
        </p:nvSpPr>
        <p:spPr>
          <a:xfrm>
            <a:off x="7772400" y="2828848"/>
            <a:ext cx="9776012" cy="2519921"/>
          </a:xfrm>
          <a:prstGeom prst="rect">
            <a:avLst/>
          </a:prstGeom>
        </p:spPr>
        <p:txBody>
          <a:bodyPr wrap="square" lIns="0" tIns="0" rIns="0" bIns="0" rtlCol="0" anchor="t">
            <a:spAutoFit/>
          </a:bodyPr>
          <a:lstStyle/>
          <a:p>
            <a:pPr>
              <a:lnSpc>
                <a:spcPts val="10219"/>
              </a:lnSpc>
            </a:pPr>
            <a:r>
              <a:rPr lang="en-US" sz="6000" dirty="0">
                <a:solidFill>
                  <a:srgbClr val="FFFFFF"/>
                </a:solidFill>
                <a:latin typeface="League Spartan"/>
              </a:rPr>
              <a:t>Financial Institution Deactivation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1" name="TextBox 10">
            <a:extLst>
              <a:ext uri="{FF2B5EF4-FFF2-40B4-BE49-F238E27FC236}">
                <a16:creationId xmlns:a16="http://schemas.microsoft.com/office/drawing/2014/main" id="{B9A1AC88-72F8-0353-0F85-5CBA83211AD4}"/>
              </a:ext>
            </a:extLst>
          </p:cNvPr>
          <p:cNvSpPr txBox="1"/>
          <p:nvPr/>
        </p:nvSpPr>
        <p:spPr>
          <a:xfrm>
            <a:off x="98287" y="3387178"/>
            <a:ext cx="17791127" cy="8168903"/>
          </a:xfrm>
          <a:prstGeom prst="rect">
            <a:avLst/>
          </a:prstGeom>
        </p:spPr>
        <p:txBody>
          <a:bodyPr wrap="square" lIns="0" tIns="0" rIns="0" bIns="0" rtlCol="0" anchor="t">
            <a:spAutoFit/>
          </a:bodyPr>
          <a:lstStyle/>
          <a:p>
            <a:pPr algn="ctr">
              <a:lnSpc>
                <a:spcPts val="4859"/>
              </a:lnSpc>
            </a:pPr>
            <a:r>
              <a:rPr lang="en-US" sz="4499" dirty="0">
                <a:solidFill>
                  <a:srgbClr val="FFFFFF"/>
                </a:solidFill>
                <a:latin typeface="Lato"/>
              </a:rPr>
              <a:t>      </a:t>
            </a:r>
            <a:r>
              <a:rPr lang="en-US" sz="4499" u="sng" dirty="0">
                <a:solidFill>
                  <a:srgbClr val="FFFFFF"/>
                </a:solidFill>
                <a:latin typeface="Lato"/>
              </a:rPr>
              <a:t>IMPORTANT:</a:t>
            </a:r>
            <a:endParaRPr lang="en-US" sz="4499" dirty="0">
              <a:solidFill>
                <a:srgbClr val="FFFFFF"/>
              </a:solidFill>
              <a:latin typeface="Lato"/>
            </a:endParaRPr>
          </a:p>
          <a:p>
            <a:pPr>
              <a:lnSpc>
                <a:spcPts val="4859"/>
              </a:lnSpc>
            </a:pPr>
            <a:endParaRPr lang="en-US" sz="4499" dirty="0">
              <a:solidFill>
                <a:srgbClr val="FFFFFF"/>
              </a:solidFill>
              <a:latin typeface="Lato"/>
            </a:endParaRPr>
          </a:p>
          <a:p>
            <a:pPr marL="1146175" indent="-685800" algn="just">
              <a:lnSpc>
                <a:spcPts val="4859"/>
              </a:lnSpc>
              <a:buFont typeface="Arial" panose="020B0604020202020204" pitchFamily="34" charset="0"/>
              <a:buChar char="•"/>
            </a:pPr>
            <a:r>
              <a:rPr lang="en-US" sz="4500" dirty="0">
                <a:solidFill>
                  <a:srgbClr val="FFFFFF"/>
                </a:solidFill>
                <a:latin typeface="Lato"/>
              </a:rPr>
              <a:t>If the investment entity has no reportable accounts, ensure that ‘Nil’ reports are submitted up to the date that the deregistration application is made.</a:t>
            </a:r>
          </a:p>
          <a:p>
            <a:pPr marL="1146175" indent="-685800" algn="just">
              <a:lnSpc>
                <a:spcPts val="4859"/>
              </a:lnSpc>
              <a:buFont typeface="Arial" panose="020B0604020202020204" pitchFamily="34" charset="0"/>
              <a:buChar char="•"/>
            </a:pPr>
            <a:r>
              <a:rPr lang="en-US" sz="4500" dirty="0">
                <a:solidFill>
                  <a:srgbClr val="FFFFFF"/>
                </a:solidFill>
                <a:latin typeface="Lato"/>
              </a:rPr>
              <a:t>If the investment entity has reportable accounts, ensure that the reports for all reportable years up to the date that the deregistration application is being made have been filed. Additionally, ensure that all information that is required by the Standard have been filed correctly for the reporting periods. e.g. TINs, Dates of Birth, Account Numbers etc.</a:t>
            </a:r>
          </a:p>
          <a:p>
            <a:pPr>
              <a:lnSpc>
                <a:spcPts val="4859"/>
              </a:lnSpc>
            </a:pPr>
            <a:endParaRPr lang="en-US" sz="4499" u="sng" dirty="0">
              <a:solidFill>
                <a:srgbClr val="FFFFFF"/>
              </a:solidFill>
              <a:latin typeface="Lato"/>
            </a:endParaRPr>
          </a:p>
          <a:p>
            <a:pPr algn="ctr">
              <a:lnSpc>
                <a:spcPts val="4859"/>
              </a:lnSpc>
            </a:pPr>
            <a:endParaRPr lang="en-US" sz="4499" u="sng" dirty="0">
              <a:solidFill>
                <a:srgbClr val="FFFFFF"/>
              </a:solidFill>
              <a:latin typeface="Lato"/>
            </a:endParaRPr>
          </a:p>
        </p:txBody>
      </p:sp>
    </p:spTree>
    <p:extLst>
      <p:ext uri="{BB962C8B-B14F-4D97-AF65-F5344CB8AC3E}">
        <p14:creationId xmlns:p14="http://schemas.microsoft.com/office/powerpoint/2010/main" val="31350076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1" name="TextBox 10">
            <a:extLst>
              <a:ext uri="{FF2B5EF4-FFF2-40B4-BE49-F238E27FC236}">
                <a16:creationId xmlns:a16="http://schemas.microsoft.com/office/drawing/2014/main" id="{B9A1AC88-72F8-0353-0F85-5CBA83211AD4}"/>
              </a:ext>
            </a:extLst>
          </p:cNvPr>
          <p:cNvSpPr txBox="1"/>
          <p:nvPr/>
        </p:nvSpPr>
        <p:spPr>
          <a:xfrm>
            <a:off x="98287" y="3387178"/>
            <a:ext cx="17791127" cy="5027017"/>
          </a:xfrm>
          <a:prstGeom prst="rect">
            <a:avLst/>
          </a:prstGeom>
        </p:spPr>
        <p:txBody>
          <a:bodyPr wrap="square" lIns="0" tIns="0" rIns="0" bIns="0" rtlCol="0" anchor="t">
            <a:spAutoFit/>
          </a:bodyPr>
          <a:lstStyle/>
          <a:p>
            <a:pPr algn="ctr">
              <a:lnSpc>
                <a:spcPts val="4859"/>
              </a:lnSpc>
            </a:pPr>
            <a:r>
              <a:rPr lang="en-US" sz="4499" dirty="0">
                <a:solidFill>
                  <a:srgbClr val="FFFFFF"/>
                </a:solidFill>
                <a:latin typeface="Lato"/>
              </a:rPr>
              <a:t>      </a:t>
            </a:r>
            <a:r>
              <a:rPr lang="en-US" sz="4499" i="1" u="sng" dirty="0">
                <a:solidFill>
                  <a:srgbClr val="FFFFFF"/>
                </a:solidFill>
                <a:latin typeface="Lato"/>
              </a:rPr>
              <a:t>QUESTION</a:t>
            </a:r>
            <a:r>
              <a:rPr lang="en-US" sz="4499" u="sng" dirty="0">
                <a:solidFill>
                  <a:srgbClr val="FFFFFF"/>
                </a:solidFill>
                <a:latin typeface="Lato"/>
              </a:rPr>
              <a:t>:</a:t>
            </a:r>
            <a:endParaRPr lang="en-US" sz="4499" dirty="0">
              <a:solidFill>
                <a:srgbClr val="FFFFFF"/>
              </a:solidFill>
              <a:latin typeface="Lato"/>
            </a:endParaRPr>
          </a:p>
          <a:p>
            <a:pPr>
              <a:lnSpc>
                <a:spcPts val="4859"/>
              </a:lnSpc>
            </a:pPr>
            <a:endParaRPr lang="en-US" sz="4499" dirty="0">
              <a:solidFill>
                <a:srgbClr val="FFFFFF"/>
              </a:solidFill>
              <a:latin typeface="Lato"/>
            </a:endParaRPr>
          </a:p>
          <a:p>
            <a:pPr marL="460375" algn="just">
              <a:lnSpc>
                <a:spcPts val="4859"/>
              </a:lnSpc>
            </a:pPr>
            <a:r>
              <a:rPr lang="en-US" sz="4500" dirty="0">
                <a:solidFill>
                  <a:srgbClr val="FFFFFF"/>
                </a:solidFill>
                <a:latin typeface="Lato"/>
              </a:rPr>
              <a:t>For de-activation applications, if one company classification is changed from financial institution to non-financial entity due to share structure change, except previous and new </a:t>
            </a:r>
            <a:r>
              <a:rPr lang="en-US" sz="4500" dirty="0" err="1">
                <a:solidFill>
                  <a:srgbClr val="FFFFFF"/>
                </a:solidFill>
                <a:latin typeface="Lato"/>
              </a:rPr>
              <a:t>RoM</a:t>
            </a:r>
            <a:r>
              <a:rPr lang="en-US" sz="4500" dirty="0">
                <a:solidFill>
                  <a:srgbClr val="FFFFFF"/>
                </a:solidFill>
                <a:latin typeface="Lato"/>
              </a:rPr>
              <a:t>, which kind of supporting documents shall also be provided? Classification report?</a:t>
            </a:r>
          </a:p>
          <a:p>
            <a:pPr marL="460375" algn="just">
              <a:lnSpc>
                <a:spcPts val="4859"/>
              </a:lnSpc>
            </a:pPr>
            <a:endParaRPr lang="en-US" sz="4500" dirty="0">
              <a:solidFill>
                <a:srgbClr val="FFFFFF"/>
              </a:solidFill>
              <a:latin typeface="Lato"/>
            </a:endParaRPr>
          </a:p>
          <a:p>
            <a:pPr algn="ctr">
              <a:lnSpc>
                <a:spcPts val="4859"/>
              </a:lnSpc>
            </a:pPr>
            <a:endParaRPr lang="en-US" sz="4499" u="sng" dirty="0">
              <a:solidFill>
                <a:srgbClr val="FFFFFF"/>
              </a:solidFill>
              <a:latin typeface="Lato"/>
            </a:endParaRPr>
          </a:p>
        </p:txBody>
      </p:sp>
    </p:spTree>
    <p:extLst>
      <p:ext uri="{BB962C8B-B14F-4D97-AF65-F5344CB8AC3E}">
        <p14:creationId xmlns:p14="http://schemas.microsoft.com/office/powerpoint/2010/main" val="22185900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1" name="TextBox 10">
            <a:extLst>
              <a:ext uri="{FF2B5EF4-FFF2-40B4-BE49-F238E27FC236}">
                <a16:creationId xmlns:a16="http://schemas.microsoft.com/office/drawing/2014/main" id="{B9A1AC88-72F8-0353-0F85-5CBA83211AD4}"/>
              </a:ext>
            </a:extLst>
          </p:cNvPr>
          <p:cNvSpPr txBox="1"/>
          <p:nvPr/>
        </p:nvSpPr>
        <p:spPr>
          <a:xfrm>
            <a:off x="98287" y="3387178"/>
            <a:ext cx="17791127" cy="6912149"/>
          </a:xfrm>
          <a:prstGeom prst="rect">
            <a:avLst/>
          </a:prstGeom>
        </p:spPr>
        <p:txBody>
          <a:bodyPr wrap="square" lIns="0" tIns="0" rIns="0" bIns="0" rtlCol="0" anchor="t">
            <a:spAutoFit/>
          </a:bodyPr>
          <a:lstStyle/>
          <a:p>
            <a:pPr algn="ctr">
              <a:lnSpc>
                <a:spcPts val="4859"/>
              </a:lnSpc>
            </a:pPr>
            <a:r>
              <a:rPr lang="en-US" sz="4499" dirty="0">
                <a:solidFill>
                  <a:srgbClr val="FFFFFF"/>
                </a:solidFill>
                <a:latin typeface="Lato"/>
              </a:rPr>
              <a:t>      </a:t>
            </a:r>
            <a:r>
              <a:rPr lang="en-US" sz="4499" i="1" u="sng" dirty="0">
                <a:solidFill>
                  <a:srgbClr val="FFFFFF"/>
                </a:solidFill>
                <a:latin typeface="Lato"/>
              </a:rPr>
              <a:t>ANSWER</a:t>
            </a:r>
            <a:r>
              <a:rPr lang="en-US" sz="4499" u="sng" dirty="0">
                <a:solidFill>
                  <a:srgbClr val="FFFFFF"/>
                </a:solidFill>
                <a:latin typeface="Lato"/>
              </a:rPr>
              <a:t>:</a:t>
            </a:r>
            <a:endParaRPr lang="en-US" sz="4499" dirty="0">
              <a:solidFill>
                <a:srgbClr val="FFFFFF"/>
              </a:solidFill>
              <a:latin typeface="Lato"/>
            </a:endParaRPr>
          </a:p>
          <a:p>
            <a:pPr>
              <a:lnSpc>
                <a:spcPts val="4859"/>
              </a:lnSpc>
            </a:pPr>
            <a:endParaRPr lang="en-US" sz="4499" dirty="0">
              <a:solidFill>
                <a:srgbClr val="FFFFFF"/>
              </a:solidFill>
              <a:latin typeface="Lato"/>
            </a:endParaRPr>
          </a:p>
          <a:p>
            <a:pPr marL="460375" algn="just">
              <a:lnSpc>
                <a:spcPts val="4859"/>
              </a:lnSpc>
            </a:pPr>
            <a:r>
              <a:rPr lang="en-US" sz="3600" dirty="0">
                <a:solidFill>
                  <a:srgbClr val="FFFFFF"/>
                </a:solidFill>
                <a:latin typeface="Lato"/>
              </a:rPr>
              <a:t>In the context of an investment entity, an entity does not become an investment entity due to its share structure. According to the standard, there are two types of entities that can be investment entities. Those are entities that primarily conduct as a business, investment activities or operations on behalf of other persons, and entities that are managed by those entities or other financial institutions. Please see subparagraph A(6)(a) and A(6)(b) of the Common Reporting Standard. It is important to understand whether the entity that you are speaking about is actually an investment entity or it has been misclassified based on its share structure.</a:t>
            </a:r>
          </a:p>
          <a:p>
            <a:pPr algn="ctr">
              <a:lnSpc>
                <a:spcPts val="4859"/>
              </a:lnSpc>
            </a:pPr>
            <a:endParaRPr lang="en-US" sz="4499" u="sng" dirty="0">
              <a:solidFill>
                <a:srgbClr val="FFFFFF"/>
              </a:solidFill>
              <a:latin typeface="Lato"/>
            </a:endParaRPr>
          </a:p>
        </p:txBody>
      </p:sp>
    </p:spTree>
    <p:extLst>
      <p:ext uri="{BB962C8B-B14F-4D97-AF65-F5344CB8AC3E}">
        <p14:creationId xmlns:p14="http://schemas.microsoft.com/office/powerpoint/2010/main" val="23882816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8578" y="-105834"/>
            <a:ext cx="19145155" cy="10893073"/>
            <a:chOff x="0" y="0"/>
            <a:chExt cx="5042345" cy="2868957"/>
          </a:xfrm>
        </p:grpSpPr>
        <p:sp>
          <p:nvSpPr>
            <p:cNvPr id="3" name="Freeform 3"/>
            <p:cNvSpPr/>
            <p:nvPr/>
          </p:nvSpPr>
          <p:spPr>
            <a:xfrm>
              <a:off x="0" y="0"/>
              <a:ext cx="5042345" cy="2868957"/>
            </a:xfrm>
            <a:custGeom>
              <a:avLst/>
              <a:gdLst/>
              <a:ahLst/>
              <a:cxnLst/>
              <a:rect l="l" t="t" r="r" b="b"/>
              <a:pathLst>
                <a:path w="5042345" h="2868957">
                  <a:moveTo>
                    <a:pt x="0" y="0"/>
                  </a:moveTo>
                  <a:lnTo>
                    <a:pt x="5042345" y="0"/>
                  </a:lnTo>
                  <a:lnTo>
                    <a:pt x="5042345" y="2868957"/>
                  </a:lnTo>
                  <a:lnTo>
                    <a:pt x="0" y="2868957"/>
                  </a:lnTo>
                  <a:close/>
                </a:path>
              </a:pathLst>
            </a:custGeom>
            <a:solidFill>
              <a:srgbClr val="13547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300"/>
                </a:lnSpc>
              </a:pPr>
              <a:endParaRPr/>
            </a:p>
          </p:txBody>
        </p:sp>
      </p:grpSp>
      <p:grpSp>
        <p:nvGrpSpPr>
          <p:cNvPr id="5" name="Group 5"/>
          <p:cNvGrpSpPr/>
          <p:nvPr/>
        </p:nvGrpSpPr>
        <p:grpSpPr>
          <a:xfrm rot="5822695">
            <a:off x="6472428" y="847266"/>
            <a:ext cx="5343144" cy="20268284"/>
            <a:chOff x="0" y="0"/>
            <a:chExt cx="1949193" cy="7393925"/>
          </a:xfrm>
        </p:grpSpPr>
        <p:sp>
          <p:nvSpPr>
            <p:cNvPr id="6" name="Freeform 6"/>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7" name="Group 7"/>
          <p:cNvGrpSpPr/>
          <p:nvPr/>
        </p:nvGrpSpPr>
        <p:grpSpPr>
          <a:xfrm>
            <a:off x="706582" y="8954389"/>
            <a:ext cx="3470781" cy="607822"/>
            <a:chOff x="0" y="0"/>
            <a:chExt cx="7424171" cy="1300162"/>
          </a:xfrm>
        </p:grpSpPr>
        <p:sp>
          <p:nvSpPr>
            <p:cNvPr id="8" name="Freeform 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4516" y="9095301"/>
            <a:ext cx="325999" cy="325999"/>
          </a:xfrm>
          <a:prstGeom prst="rect">
            <a:avLst/>
          </a:prstGeom>
        </p:spPr>
      </p:pic>
      <p:sp>
        <p:nvSpPr>
          <p:cNvPr id="10" name="TextBox 10"/>
          <p:cNvSpPr txBox="1"/>
          <p:nvPr/>
        </p:nvSpPr>
        <p:spPr>
          <a:xfrm>
            <a:off x="706582" y="3588241"/>
            <a:ext cx="9221200" cy="1771737"/>
          </a:xfrm>
          <a:prstGeom prst="rect">
            <a:avLst/>
          </a:prstGeom>
        </p:spPr>
        <p:txBody>
          <a:bodyPr lIns="0" tIns="0" rIns="0" bIns="0" rtlCol="0" anchor="t">
            <a:spAutoFit/>
          </a:bodyPr>
          <a:lstStyle/>
          <a:p>
            <a:pPr>
              <a:lnSpc>
                <a:spcPts val="14507"/>
              </a:lnSpc>
            </a:pPr>
            <a:r>
              <a:rPr lang="en-US" sz="10362">
                <a:solidFill>
                  <a:srgbClr val="FFFFFF"/>
                </a:solidFill>
                <a:latin typeface="League Spartan"/>
              </a:rPr>
              <a:t>THANK YOU!</a:t>
            </a:r>
          </a:p>
        </p:txBody>
      </p:sp>
      <p:sp>
        <p:nvSpPr>
          <p:cNvPr id="11" name="TextBox 11"/>
          <p:cNvSpPr txBox="1"/>
          <p:nvPr/>
        </p:nvSpPr>
        <p:spPr>
          <a:xfrm>
            <a:off x="1383475" y="9103321"/>
            <a:ext cx="2625502" cy="317978"/>
          </a:xfrm>
          <a:prstGeom prst="rect">
            <a:avLst/>
          </a:prstGeom>
        </p:spPr>
        <p:txBody>
          <a:bodyPr lIns="0" tIns="0" rIns="0" bIns="0" rtlCol="0" anchor="t">
            <a:spAutoFit/>
          </a:bodyPr>
          <a:lstStyle/>
          <a:p>
            <a:pPr>
              <a:lnSpc>
                <a:spcPts val="2531"/>
              </a:lnSpc>
            </a:pPr>
            <a:r>
              <a:rPr lang="en-US" sz="1808">
                <a:solidFill>
                  <a:srgbClr val="FFFFFF"/>
                </a:solidFill>
                <a:latin typeface="Lato"/>
              </a:rPr>
              <a:t>www.bviita.vg</a:t>
            </a:r>
          </a:p>
        </p:txBody>
      </p:sp>
      <p:grpSp>
        <p:nvGrpSpPr>
          <p:cNvPr id="12" name="Group 12"/>
          <p:cNvGrpSpPr>
            <a:grpSpLocks noChangeAspect="1"/>
          </p:cNvGrpSpPr>
          <p:nvPr/>
        </p:nvGrpSpPr>
        <p:grpSpPr>
          <a:xfrm>
            <a:off x="11922786" y="335883"/>
            <a:ext cx="5898884" cy="5898860"/>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3880" t="-4736" r="-14777" b="-41465"/>
              </a:stretch>
            </a:blipFill>
          </p:spPr>
          <p:txBody>
            <a:bodyPr/>
            <a:lstStyle/>
            <a:p>
              <a:endParaRPr lang="en-US"/>
            </a:p>
          </p:txBody>
        </p:sp>
      </p:grpSp>
      <p:sp>
        <p:nvSpPr>
          <p:cNvPr id="14" name="TextBox 14"/>
          <p:cNvSpPr txBox="1"/>
          <p:nvPr/>
        </p:nvSpPr>
        <p:spPr>
          <a:xfrm>
            <a:off x="0" y="809511"/>
            <a:ext cx="9244424" cy="525785"/>
          </a:xfrm>
          <a:prstGeom prst="rect">
            <a:avLst/>
          </a:prstGeom>
        </p:spPr>
        <p:txBody>
          <a:bodyPr lIns="0" tIns="0" rIns="0" bIns="0" rtlCol="0" anchor="t">
            <a:spAutoFit/>
          </a:bodyPr>
          <a:lstStyle/>
          <a:p>
            <a:pPr algn="ctr">
              <a:lnSpc>
                <a:spcPts val="4142"/>
              </a:lnSpc>
            </a:pPr>
            <a:r>
              <a:rPr lang="en-US" sz="3800">
                <a:solidFill>
                  <a:srgbClr val="FFFFFF"/>
                </a:solidFill>
                <a:latin typeface="Lato"/>
              </a:rPr>
              <a:t>INTERNATIONAL TAX AUTHORITY</a:t>
            </a:r>
          </a:p>
        </p:txBody>
      </p:sp>
      <p:grpSp>
        <p:nvGrpSpPr>
          <p:cNvPr id="15" name="Group 15"/>
          <p:cNvGrpSpPr/>
          <p:nvPr/>
        </p:nvGrpSpPr>
        <p:grpSpPr>
          <a:xfrm rot="-6444498">
            <a:off x="11687961" y="1241570"/>
            <a:ext cx="3634503" cy="17462735"/>
            <a:chOff x="0" y="0"/>
            <a:chExt cx="1325877" cy="6370453"/>
          </a:xfrm>
        </p:grpSpPr>
        <p:sp>
          <p:nvSpPr>
            <p:cNvPr id="16" name="Freeform 16"/>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17" name="Group 17"/>
          <p:cNvGrpSpPr/>
          <p:nvPr/>
        </p:nvGrpSpPr>
        <p:grpSpPr>
          <a:xfrm>
            <a:off x="13555021" y="8381187"/>
            <a:ext cx="3470781" cy="607822"/>
            <a:chOff x="0" y="0"/>
            <a:chExt cx="7424171" cy="1300162"/>
          </a:xfrm>
        </p:grpSpPr>
        <p:sp>
          <p:nvSpPr>
            <p:cNvPr id="18" name="Freeform 1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grpSp>
        <p:nvGrpSpPr>
          <p:cNvPr id="19" name="Group 19"/>
          <p:cNvGrpSpPr/>
          <p:nvPr/>
        </p:nvGrpSpPr>
        <p:grpSpPr>
          <a:xfrm>
            <a:off x="13555021" y="9149234"/>
            <a:ext cx="3470781" cy="607822"/>
            <a:chOff x="0" y="0"/>
            <a:chExt cx="7424171" cy="1300162"/>
          </a:xfrm>
        </p:grpSpPr>
        <p:sp>
          <p:nvSpPr>
            <p:cNvPr id="20" name="Freeform 20"/>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33911" y="8473978"/>
            <a:ext cx="324451" cy="363531"/>
          </a:xfrm>
          <a:prstGeom prst="rect">
            <a:avLst/>
          </a:prstGeom>
        </p:spPr>
      </p:pic>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33911" y="9290146"/>
            <a:ext cx="414625" cy="325999"/>
          </a:xfrm>
          <a:prstGeom prst="rect">
            <a:avLst/>
          </a:prstGeom>
        </p:spPr>
      </p:pic>
      <p:sp>
        <p:nvSpPr>
          <p:cNvPr id="23" name="TextBox 23"/>
          <p:cNvSpPr txBox="1"/>
          <p:nvPr/>
        </p:nvSpPr>
        <p:spPr>
          <a:xfrm>
            <a:off x="14079823" y="8511914"/>
            <a:ext cx="3036738" cy="302676"/>
          </a:xfrm>
          <a:prstGeom prst="rect">
            <a:avLst/>
          </a:prstGeom>
        </p:spPr>
        <p:txBody>
          <a:bodyPr lIns="0" tIns="0" rIns="0" bIns="0" rtlCol="0" anchor="t">
            <a:spAutoFit/>
          </a:bodyPr>
          <a:lstStyle/>
          <a:p>
            <a:pPr>
              <a:lnSpc>
                <a:spcPts val="2435"/>
              </a:lnSpc>
            </a:pPr>
            <a:r>
              <a:rPr lang="en-US" sz="1739">
                <a:solidFill>
                  <a:srgbClr val="FFFFFF"/>
                </a:solidFill>
                <a:latin typeface="Lato"/>
              </a:rPr>
              <a:t>Peace House, Pickering Drive</a:t>
            </a:r>
          </a:p>
        </p:txBody>
      </p:sp>
      <p:sp>
        <p:nvSpPr>
          <p:cNvPr id="24" name="TextBox 24"/>
          <p:cNvSpPr txBox="1"/>
          <p:nvPr/>
        </p:nvSpPr>
        <p:spPr>
          <a:xfrm>
            <a:off x="14260948" y="9284902"/>
            <a:ext cx="2764854" cy="308453"/>
          </a:xfrm>
          <a:prstGeom prst="rect">
            <a:avLst/>
          </a:prstGeom>
        </p:spPr>
        <p:txBody>
          <a:bodyPr lIns="0" tIns="0" rIns="0" bIns="0" rtlCol="0" anchor="t">
            <a:spAutoFit/>
          </a:bodyPr>
          <a:lstStyle/>
          <a:p>
            <a:pPr>
              <a:lnSpc>
                <a:spcPts val="2531"/>
              </a:lnSpc>
            </a:pPr>
            <a:r>
              <a:rPr lang="en-US" sz="1808">
                <a:solidFill>
                  <a:srgbClr val="FFFFFF"/>
                </a:solidFill>
                <a:latin typeface="Blinker"/>
              </a:rPr>
              <a:t> </a:t>
            </a:r>
            <a:r>
              <a:rPr lang="en-US" sz="1808">
                <a:solidFill>
                  <a:srgbClr val="FFFFFF"/>
                </a:solidFill>
                <a:latin typeface="Arimo"/>
              </a:rPr>
              <a:t>info@bviita.vg</a:t>
            </a:r>
          </a:p>
        </p:txBody>
      </p:sp>
      <p:grpSp>
        <p:nvGrpSpPr>
          <p:cNvPr id="25" name="Group 25"/>
          <p:cNvGrpSpPr/>
          <p:nvPr/>
        </p:nvGrpSpPr>
        <p:grpSpPr>
          <a:xfrm>
            <a:off x="706582" y="8133440"/>
            <a:ext cx="3470781" cy="607822"/>
            <a:chOff x="0" y="0"/>
            <a:chExt cx="7424171" cy="1300162"/>
          </a:xfrm>
        </p:grpSpPr>
        <p:sp>
          <p:nvSpPr>
            <p:cNvPr id="26" name="Freeform 26"/>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7" name="Picture 2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69582" y="8296753"/>
            <a:ext cx="389401" cy="389401"/>
          </a:xfrm>
          <a:prstGeom prst="rect">
            <a:avLst/>
          </a:prstGeom>
        </p:spPr>
      </p:pic>
      <p:sp>
        <p:nvSpPr>
          <p:cNvPr id="28" name="TextBox 28"/>
          <p:cNvSpPr txBox="1"/>
          <p:nvPr/>
        </p:nvSpPr>
        <p:spPr>
          <a:xfrm>
            <a:off x="1357575" y="8365895"/>
            <a:ext cx="2387985" cy="256306"/>
          </a:xfrm>
          <a:prstGeom prst="rect">
            <a:avLst/>
          </a:prstGeom>
        </p:spPr>
        <p:txBody>
          <a:bodyPr lIns="0" tIns="0" rIns="0" bIns="0" rtlCol="0" anchor="t">
            <a:spAutoFit/>
          </a:bodyPr>
          <a:lstStyle/>
          <a:p>
            <a:pPr algn="ctr">
              <a:lnSpc>
                <a:spcPts val="1938"/>
              </a:lnSpc>
              <a:spcBef>
                <a:spcPct val="0"/>
              </a:spcBef>
            </a:pPr>
            <a:r>
              <a:rPr lang="en-US" sz="1778" dirty="0">
                <a:solidFill>
                  <a:srgbClr val="FFFFFF"/>
                </a:solidFill>
                <a:latin typeface="Lato"/>
              </a:rPr>
              <a:t>1-284-394-4415</a:t>
            </a:r>
          </a:p>
        </p:txBody>
      </p:sp>
      <p:sp>
        <p:nvSpPr>
          <p:cNvPr id="29" name="AutoShape 7">
            <a:extLst>
              <a:ext uri="{FF2B5EF4-FFF2-40B4-BE49-F238E27FC236}">
                <a16:creationId xmlns:a16="http://schemas.microsoft.com/office/drawing/2014/main" id="{F5039244-739A-577F-44F7-7687DA90D2EB}"/>
              </a:ext>
            </a:extLst>
          </p:cNvPr>
          <p:cNvSpPr/>
          <p:nvPr/>
        </p:nvSpPr>
        <p:spPr>
          <a:xfrm>
            <a:off x="827502" y="1318042"/>
            <a:ext cx="7605164" cy="0"/>
          </a:xfrm>
          <a:prstGeom prst="line">
            <a:avLst/>
          </a:prstGeom>
          <a:ln w="47625" cap="flat">
            <a:solidFill>
              <a:srgbClr val="FBFBFC"/>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125246" y="1578308"/>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endParaRPr lang="en-US" sz="6600" dirty="0">
              <a:solidFill>
                <a:srgbClr val="FFFFFF"/>
              </a:solidFill>
              <a:latin typeface="League Spartan"/>
            </a:endParaRPr>
          </a:p>
        </p:txBody>
      </p:sp>
      <p:sp>
        <p:nvSpPr>
          <p:cNvPr id="11" name="TextBox 10">
            <a:extLst>
              <a:ext uri="{FF2B5EF4-FFF2-40B4-BE49-F238E27FC236}">
                <a16:creationId xmlns:a16="http://schemas.microsoft.com/office/drawing/2014/main" id="{AFE43C23-F563-FCFD-DFBF-088910F06869}"/>
              </a:ext>
            </a:extLst>
          </p:cNvPr>
          <p:cNvSpPr txBox="1"/>
          <p:nvPr/>
        </p:nvSpPr>
        <p:spPr>
          <a:xfrm>
            <a:off x="1065322" y="3184103"/>
            <a:ext cx="15993124" cy="8168903"/>
          </a:xfrm>
          <a:prstGeom prst="rect">
            <a:avLst/>
          </a:prstGeom>
        </p:spPr>
        <p:txBody>
          <a:bodyPr lIns="0" tIns="0" rIns="0" bIns="0" rtlCol="0" anchor="t">
            <a:spAutoFit/>
          </a:bodyPr>
          <a:lstStyle/>
          <a:p>
            <a:pPr algn="just">
              <a:lnSpc>
                <a:spcPts val="4859"/>
              </a:lnSpc>
            </a:pPr>
            <a:r>
              <a:rPr lang="en-US" sz="3100" dirty="0">
                <a:solidFill>
                  <a:srgbClr val="FFFFFF"/>
                </a:solidFill>
                <a:latin typeface="Lato"/>
              </a:rPr>
              <a:t>A VIFI that is seeking to be deregistered must submit a deactivation Notification via the BVI FARS portal.</a:t>
            </a:r>
          </a:p>
          <a:p>
            <a:pPr>
              <a:lnSpc>
                <a:spcPts val="4859"/>
              </a:lnSpc>
            </a:pPr>
            <a:endParaRPr lang="en-US" sz="3100" dirty="0">
              <a:solidFill>
                <a:srgbClr val="FFFFFF"/>
              </a:solidFill>
              <a:latin typeface="Lato"/>
            </a:endParaRPr>
          </a:p>
          <a:p>
            <a:pPr>
              <a:lnSpc>
                <a:spcPts val="4859"/>
              </a:lnSpc>
            </a:pPr>
            <a:r>
              <a:rPr lang="en-US" sz="3100" dirty="0">
                <a:solidFill>
                  <a:srgbClr val="FFFFFF"/>
                </a:solidFill>
                <a:latin typeface="Lato"/>
              </a:rPr>
              <a:t>A VIFI may only be deregistered from the portal if:</a:t>
            </a:r>
          </a:p>
          <a:p>
            <a:pPr>
              <a:lnSpc>
                <a:spcPts val="4859"/>
              </a:lnSpc>
            </a:pPr>
            <a:endParaRPr lang="en-US" sz="3100" dirty="0">
              <a:solidFill>
                <a:srgbClr val="FFFFFF"/>
              </a:solidFill>
              <a:latin typeface="Lato"/>
            </a:endParaRPr>
          </a:p>
          <a:p>
            <a:pPr marL="685800" indent="-685800">
              <a:lnSpc>
                <a:spcPts val="4859"/>
              </a:lnSpc>
              <a:buFont typeface="Arial" panose="020B0604020202020204" pitchFamily="34" charset="0"/>
              <a:buChar char="•"/>
            </a:pPr>
            <a:r>
              <a:rPr lang="en-US" sz="3100" dirty="0">
                <a:solidFill>
                  <a:srgbClr val="FFFFFF"/>
                </a:solidFill>
                <a:latin typeface="Lato"/>
              </a:rPr>
              <a:t>They no longer meet the definition of a VIFI; or</a:t>
            </a:r>
          </a:p>
          <a:p>
            <a:pPr marL="685800" indent="-685800" algn="just">
              <a:lnSpc>
                <a:spcPts val="4859"/>
              </a:lnSpc>
              <a:buFont typeface="Arial" panose="020B0604020202020204" pitchFamily="34" charset="0"/>
              <a:buChar char="•"/>
            </a:pPr>
            <a:r>
              <a:rPr lang="en-US" sz="3100" dirty="0">
                <a:solidFill>
                  <a:srgbClr val="FFFFFF"/>
                </a:solidFill>
                <a:latin typeface="Lato"/>
              </a:rPr>
              <a:t>They are no longer in existence (for example, by means of liquidation) or they are no longer resident in the Virgin Islands (for example, by means of continuation to another jurisdiction)</a:t>
            </a:r>
          </a:p>
          <a:p>
            <a:pPr algn="just">
              <a:lnSpc>
                <a:spcPts val="4859"/>
              </a:lnSpc>
            </a:pPr>
            <a:endParaRPr lang="en-US" sz="3100" b="1" u="sng" dirty="0">
              <a:solidFill>
                <a:srgbClr val="FFFFFF"/>
              </a:solidFill>
              <a:latin typeface="Lato"/>
            </a:endParaRPr>
          </a:p>
          <a:p>
            <a:pPr algn="just">
              <a:lnSpc>
                <a:spcPts val="4859"/>
              </a:lnSpc>
            </a:pPr>
            <a:r>
              <a:rPr lang="en-US" sz="3100" b="1" u="sng" dirty="0">
                <a:solidFill>
                  <a:srgbClr val="FFFFFF"/>
                </a:solidFill>
                <a:latin typeface="Lato"/>
              </a:rPr>
              <a:t>and</a:t>
            </a:r>
            <a:r>
              <a:rPr lang="en-US" sz="3100" dirty="0">
                <a:solidFill>
                  <a:srgbClr val="FFFFFF"/>
                </a:solidFill>
                <a:latin typeface="Lato"/>
              </a:rPr>
              <a:t> they have met all reporting obligations for years prior to which they ceased to be a VIFI.</a:t>
            </a:r>
          </a:p>
          <a:p>
            <a:pPr>
              <a:lnSpc>
                <a:spcPts val="4859"/>
              </a:lnSpc>
            </a:pPr>
            <a:endParaRPr lang="en-US" sz="4499" dirty="0">
              <a:solidFill>
                <a:srgbClr val="FFFFFF"/>
              </a:solidFill>
              <a:latin typeface="Lato"/>
            </a:endParaRPr>
          </a:p>
          <a:p>
            <a:pPr algn="ctr">
              <a:lnSpc>
                <a:spcPts val="4859"/>
              </a:lnSpc>
            </a:pPr>
            <a:endParaRPr lang="en-US" sz="4499" dirty="0">
              <a:solidFill>
                <a:srgbClr val="FFFFFF"/>
              </a:solidFill>
              <a:latin typeface="Lato"/>
            </a:endParaRPr>
          </a:p>
        </p:txBody>
      </p:sp>
    </p:spTree>
    <p:extLst>
      <p:ext uri="{BB962C8B-B14F-4D97-AF65-F5344CB8AC3E}">
        <p14:creationId xmlns:p14="http://schemas.microsoft.com/office/powerpoint/2010/main" val="323835679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flipV="1">
            <a:off x="-164231" y="2998694"/>
            <a:ext cx="18452230" cy="45419"/>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186226" y="1584993"/>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endParaRPr lang="en-US" sz="6600" dirty="0">
              <a:solidFill>
                <a:srgbClr val="FFFFFF"/>
              </a:solidFill>
              <a:latin typeface="League Spartan"/>
            </a:endParaRPr>
          </a:p>
        </p:txBody>
      </p:sp>
      <p:sp>
        <p:nvSpPr>
          <p:cNvPr id="11" name="TextBox 10">
            <a:extLst>
              <a:ext uri="{FF2B5EF4-FFF2-40B4-BE49-F238E27FC236}">
                <a16:creationId xmlns:a16="http://schemas.microsoft.com/office/drawing/2014/main" id="{AFE43C23-F563-FCFD-DFBF-088910F06869}"/>
              </a:ext>
            </a:extLst>
          </p:cNvPr>
          <p:cNvSpPr txBox="1"/>
          <p:nvPr/>
        </p:nvSpPr>
        <p:spPr>
          <a:xfrm>
            <a:off x="691665" y="3382800"/>
            <a:ext cx="15993124" cy="6850658"/>
          </a:xfrm>
          <a:prstGeom prst="rect">
            <a:avLst/>
          </a:prstGeom>
        </p:spPr>
        <p:txBody>
          <a:bodyPr lIns="0" tIns="0" rIns="0" bIns="0" rtlCol="0" anchor="t">
            <a:spAutoFit/>
          </a:bodyPr>
          <a:lstStyle/>
          <a:p>
            <a:pPr algn="just">
              <a:lnSpc>
                <a:spcPts val="4859"/>
              </a:lnSpc>
            </a:pPr>
            <a:r>
              <a:rPr lang="en-US" sz="3500" b="1" u="sng" dirty="0">
                <a:solidFill>
                  <a:srgbClr val="FFFFFF"/>
                </a:solidFill>
                <a:latin typeface="Lato"/>
              </a:rPr>
              <a:t>Note</a:t>
            </a:r>
            <a:r>
              <a:rPr lang="en-US" sz="3500" u="sng" dirty="0">
                <a:solidFill>
                  <a:srgbClr val="FFFFFF"/>
                </a:solidFill>
                <a:latin typeface="Lato"/>
              </a:rPr>
              <a:t>:</a:t>
            </a:r>
            <a:r>
              <a:rPr lang="en-US" sz="3500" dirty="0">
                <a:solidFill>
                  <a:srgbClr val="FFFFFF"/>
                </a:solidFill>
                <a:latin typeface="Lato"/>
              </a:rPr>
              <a:t> A VIFI that has been struck off may not be deregistered from BVI FARS unless it no longer meets the definition of a VIFI, as that VIFI still exists by law until it is statutorily dissolved.</a:t>
            </a:r>
          </a:p>
          <a:p>
            <a:pPr algn="just">
              <a:lnSpc>
                <a:spcPts val="4859"/>
              </a:lnSpc>
            </a:pPr>
            <a:r>
              <a:rPr lang="en-US" sz="3500" dirty="0">
                <a:solidFill>
                  <a:srgbClr val="FFFFFF"/>
                </a:solidFill>
                <a:latin typeface="Lato"/>
              </a:rPr>
              <a:t>(The recent amendments to the BVI Business Companies Act, in particular Section 60 B (1) (page 37 of the 2022 amendment), states that every company which was struck off before 1st January 2023, had until 6 months from 1st January 2023 (i.e. 30th June 2023) to be restored as an active BVI Business Company. However, if the date for the dissolution of the existing struck-off company arose before the six-month transitional period (i.e. the seven-year struck off period took effect before the 30th June 2023), then the company had until the date on which the seven-year period took effect to make an application to be restored).</a:t>
            </a:r>
          </a:p>
        </p:txBody>
      </p:sp>
    </p:spTree>
    <p:extLst>
      <p:ext uri="{BB962C8B-B14F-4D97-AF65-F5344CB8AC3E}">
        <p14:creationId xmlns:p14="http://schemas.microsoft.com/office/powerpoint/2010/main" val="32636524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6999"/>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2846962" y="1599864"/>
            <a:ext cx="14749373" cy="1317668"/>
          </a:xfrm>
          <a:prstGeom prst="rect">
            <a:avLst/>
          </a:prstGeom>
        </p:spPr>
        <p:txBody>
          <a:bodyPr wrap="square" lIns="0" tIns="0" rIns="0" bIns="0" rtlCol="0" anchor="t">
            <a:spAutoFit/>
          </a:bodyPr>
          <a:lstStyle/>
          <a:p>
            <a:pPr algn="ctr">
              <a:lnSpc>
                <a:spcPts val="10875"/>
              </a:lnSpc>
            </a:pPr>
            <a:r>
              <a:rPr lang="en-US" sz="7000" dirty="0">
                <a:solidFill>
                  <a:srgbClr val="FFFFFF"/>
                </a:solidFill>
                <a:latin typeface="League Spartan"/>
              </a:rPr>
              <a:t>Common Reporting Standard</a:t>
            </a:r>
          </a:p>
        </p:txBody>
      </p:sp>
      <p:sp>
        <p:nvSpPr>
          <p:cNvPr id="10" name="TextBox 10"/>
          <p:cNvSpPr txBox="1"/>
          <p:nvPr/>
        </p:nvSpPr>
        <p:spPr>
          <a:xfrm>
            <a:off x="98287" y="3387178"/>
            <a:ext cx="17791127" cy="6283771"/>
          </a:xfrm>
          <a:prstGeom prst="rect">
            <a:avLst/>
          </a:prstGeom>
        </p:spPr>
        <p:txBody>
          <a:bodyPr wrap="square" lIns="0" tIns="0" rIns="0" bIns="0" rtlCol="0" anchor="t">
            <a:spAutoFit/>
          </a:bodyPr>
          <a:lstStyle/>
          <a:p>
            <a:pPr algn="just">
              <a:lnSpc>
                <a:spcPts val="4859"/>
              </a:lnSpc>
            </a:pPr>
            <a:r>
              <a:rPr lang="en-US" sz="4499" dirty="0">
                <a:solidFill>
                  <a:srgbClr val="FFFFFF"/>
                </a:solidFill>
                <a:latin typeface="Lato"/>
              </a:rPr>
              <a:t>      A deregistration request will trigger a compliance action in 	some cases, especially where the FI previously filed reportable 	accounts. The FI will therefore be asked to provide information to 	the Compliance Unit before final approval of the deactivation is 	granted.</a:t>
            </a:r>
          </a:p>
          <a:p>
            <a:pPr>
              <a:lnSpc>
                <a:spcPts val="4859"/>
              </a:lnSpc>
            </a:pPr>
            <a:endParaRPr lang="en-US" sz="4499" dirty="0">
              <a:solidFill>
                <a:srgbClr val="FFFFFF"/>
              </a:solidFill>
              <a:latin typeface="Lato"/>
            </a:endParaRPr>
          </a:p>
          <a:p>
            <a:pPr algn="just">
              <a:lnSpc>
                <a:spcPts val="4859"/>
              </a:lnSpc>
            </a:pPr>
            <a:r>
              <a:rPr lang="en-US" sz="4499" dirty="0">
                <a:solidFill>
                  <a:srgbClr val="FFFFFF"/>
                </a:solidFill>
                <a:latin typeface="Lato"/>
              </a:rPr>
              <a:t>	This is crucial because in the cases where the investment entity is 	no longer an FI, the ITA is required to inform the relevant 	jurisdictions where reportable accounts were previously filed, that 	they will no longer be receiving reportable accounts from these FIs.</a:t>
            </a:r>
            <a:endParaRPr lang="en-US" sz="4499" u="sng" dirty="0">
              <a:solidFill>
                <a:srgbClr val="FFFFFF"/>
              </a:solidFill>
              <a:latin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6999"/>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dirty="0"/>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2846962" y="1599864"/>
            <a:ext cx="14749373" cy="1317668"/>
          </a:xfrm>
          <a:prstGeom prst="rect">
            <a:avLst/>
          </a:prstGeom>
        </p:spPr>
        <p:txBody>
          <a:bodyPr wrap="square" lIns="0" tIns="0" rIns="0" bIns="0" rtlCol="0" anchor="t">
            <a:spAutoFit/>
          </a:bodyPr>
          <a:lstStyle/>
          <a:p>
            <a:pPr algn="ctr">
              <a:lnSpc>
                <a:spcPts val="10875"/>
              </a:lnSpc>
            </a:pPr>
            <a:r>
              <a:rPr lang="en-US" sz="7000" dirty="0">
                <a:solidFill>
                  <a:srgbClr val="FFFFFF"/>
                </a:solidFill>
                <a:latin typeface="League Spartan"/>
              </a:rPr>
              <a:t>Common Reporting Standard</a:t>
            </a:r>
          </a:p>
        </p:txBody>
      </p:sp>
      <p:sp>
        <p:nvSpPr>
          <p:cNvPr id="10" name="TextBox 10"/>
          <p:cNvSpPr txBox="1"/>
          <p:nvPr/>
        </p:nvSpPr>
        <p:spPr>
          <a:xfrm>
            <a:off x="98287" y="3387178"/>
            <a:ext cx="17791127" cy="3141886"/>
          </a:xfrm>
          <a:prstGeom prst="rect">
            <a:avLst/>
          </a:prstGeom>
        </p:spPr>
        <p:txBody>
          <a:bodyPr wrap="square" lIns="0" tIns="0" rIns="0" bIns="0" rtlCol="0" anchor="t">
            <a:spAutoFit/>
          </a:bodyPr>
          <a:lstStyle/>
          <a:p>
            <a:pPr algn="just">
              <a:lnSpc>
                <a:spcPts val="4859"/>
              </a:lnSpc>
            </a:pPr>
            <a:r>
              <a:rPr lang="en-US" sz="4499" dirty="0">
                <a:solidFill>
                  <a:srgbClr val="FFFFFF"/>
                </a:solidFill>
                <a:latin typeface="Lato"/>
              </a:rPr>
              <a:t>      Similarly, in the cases where an FI may have been registered in 	error (e.g. it was never an FI/misclassified) and had previously filed 	reportable accounts, the ITA is required to inform the relevant 	jurisdiction/s that due to the FI being registered in error, they 	should not expect to receive any further filings.</a:t>
            </a:r>
          </a:p>
        </p:txBody>
      </p:sp>
    </p:spTree>
    <p:extLst>
      <p:ext uri="{BB962C8B-B14F-4D97-AF65-F5344CB8AC3E}">
        <p14:creationId xmlns:p14="http://schemas.microsoft.com/office/powerpoint/2010/main" val="48904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1" name="TextBox 10">
            <a:extLst>
              <a:ext uri="{FF2B5EF4-FFF2-40B4-BE49-F238E27FC236}">
                <a16:creationId xmlns:a16="http://schemas.microsoft.com/office/drawing/2014/main" id="{B9A1AC88-72F8-0353-0F85-5CBA83211AD4}"/>
              </a:ext>
            </a:extLst>
          </p:cNvPr>
          <p:cNvSpPr txBox="1"/>
          <p:nvPr/>
        </p:nvSpPr>
        <p:spPr>
          <a:xfrm>
            <a:off x="98287" y="3387178"/>
            <a:ext cx="17791127" cy="7540526"/>
          </a:xfrm>
          <a:prstGeom prst="rect">
            <a:avLst/>
          </a:prstGeom>
        </p:spPr>
        <p:txBody>
          <a:bodyPr wrap="square" lIns="0" tIns="0" rIns="0" bIns="0" rtlCol="0" anchor="t">
            <a:spAutoFit/>
          </a:bodyPr>
          <a:lstStyle/>
          <a:p>
            <a:pPr algn="ctr">
              <a:lnSpc>
                <a:spcPts val="4859"/>
              </a:lnSpc>
            </a:pPr>
            <a:r>
              <a:rPr lang="en-US" sz="4499" dirty="0">
                <a:solidFill>
                  <a:srgbClr val="FFFFFF"/>
                </a:solidFill>
                <a:latin typeface="Lato"/>
              </a:rPr>
              <a:t>      </a:t>
            </a:r>
            <a:r>
              <a:rPr lang="en-US" sz="4499" u="sng" dirty="0">
                <a:solidFill>
                  <a:srgbClr val="FFFFFF"/>
                </a:solidFill>
                <a:latin typeface="Lato"/>
              </a:rPr>
              <a:t>DOCUMENTS WHICH MAY BE REQUIRED FOR THE COMPLIANCE ACTION</a:t>
            </a:r>
            <a:endParaRPr lang="en-US" sz="4499" dirty="0">
              <a:solidFill>
                <a:srgbClr val="FFFFFF"/>
              </a:solidFill>
              <a:latin typeface="Lato"/>
            </a:endParaRPr>
          </a:p>
          <a:p>
            <a:pPr>
              <a:lnSpc>
                <a:spcPts val="4859"/>
              </a:lnSpc>
            </a:pPr>
            <a:endParaRPr lang="en-US" sz="4499" dirty="0">
              <a:solidFill>
                <a:srgbClr val="FFFFFF"/>
              </a:solidFill>
              <a:latin typeface="Lato"/>
            </a:endParaRPr>
          </a:p>
          <a:p>
            <a:pPr algn="just">
              <a:lnSpc>
                <a:spcPts val="4859"/>
              </a:lnSpc>
            </a:pPr>
            <a:r>
              <a:rPr lang="en-US" sz="4499" dirty="0">
                <a:solidFill>
                  <a:srgbClr val="FFFFFF"/>
                </a:solidFill>
                <a:latin typeface="Lato"/>
              </a:rPr>
              <a:t>	Where a VIFI no longer meets the definition of a VIFI and indicates 	that they are now a Non-Financial Entity, the Compliance Unit may 	ask the VIFI to provide a detailed explanation of the change in 	circumstances (to include the current business activities of the 	VIFI and the date that the changes </a:t>
            </a:r>
            <a:r>
              <a:rPr lang="en-US" sz="4499" dirty="0" err="1">
                <a:solidFill>
                  <a:srgbClr val="FFFFFF"/>
                </a:solidFill>
                <a:latin typeface="Lato"/>
              </a:rPr>
              <a:t>occured</a:t>
            </a:r>
            <a:r>
              <a:rPr lang="en-US" sz="4499" dirty="0">
                <a:solidFill>
                  <a:srgbClr val="FFFFFF"/>
                </a:solidFill>
                <a:latin typeface="Lato"/>
              </a:rPr>
              <a:t>) along with the 	relevant supporting documentation.</a:t>
            </a:r>
          </a:p>
          <a:p>
            <a:pPr>
              <a:lnSpc>
                <a:spcPts val="4859"/>
              </a:lnSpc>
            </a:pPr>
            <a:endParaRPr lang="en-US" sz="4499" dirty="0">
              <a:solidFill>
                <a:srgbClr val="FFFFFF"/>
              </a:solidFill>
              <a:latin typeface="Lato"/>
            </a:endParaRPr>
          </a:p>
          <a:p>
            <a:pPr>
              <a:lnSpc>
                <a:spcPts val="4859"/>
              </a:lnSpc>
            </a:pPr>
            <a:endParaRPr lang="en-US" sz="4499" u="sng" dirty="0">
              <a:solidFill>
                <a:srgbClr val="FFFFFF"/>
              </a:solidFill>
              <a:latin typeface="Lato"/>
            </a:endParaRPr>
          </a:p>
          <a:p>
            <a:pPr algn="ctr">
              <a:lnSpc>
                <a:spcPts val="4859"/>
              </a:lnSpc>
            </a:pPr>
            <a:endParaRPr lang="en-US" sz="4499" u="sng" dirty="0">
              <a:solidFill>
                <a:srgbClr val="FFFFFF"/>
              </a:solidFill>
              <a:latin typeface="Lato"/>
            </a:endParaRPr>
          </a:p>
        </p:txBody>
      </p:sp>
    </p:spTree>
    <p:extLst>
      <p:ext uri="{BB962C8B-B14F-4D97-AF65-F5344CB8AC3E}">
        <p14:creationId xmlns:p14="http://schemas.microsoft.com/office/powerpoint/2010/main" val="36317191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1" name="TextBox 10">
            <a:extLst>
              <a:ext uri="{FF2B5EF4-FFF2-40B4-BE49-F238E27FC236}">
                <a16:creationId xmlns:a16="http://schemas.microsoft.com/office/drawing/2014/main" id="{B9A1AC88-72F8-0353-0F85-5CBA83211AD4}"/>
              </a:ext>
            </a:extLst>
          </p:cNvPr>
          <p:cNvSpPr txBox="1"/>
          <p:nvPr/>
        </p:nvSpPr>
        <p:spPr>
          <a:xfrm>
            <a:off x="98287" y="3387178"/>
            <a:ext cx="17791127" cy="6283771"/>
          </a:xfrm>
          <a:prstGeom prst="rect">
            <a:avLst/>
          </a:prstGeom>
        </p:spPr>
        <p:txBody>
          <a:bodyPr wrap="square" lIns="0" tIns="0" rIns="0" bIns="0" rtlCol="0" anchor="t">
            <a:spAutoFit/>
          </a:bodyPr>
          <a:lstStyle/>
          <a:p>
            <a:pPr algn="just">
              <a:lnSpc>
                <a:spcPts val="4859"/>
              </a:lnSpc>
            </a:pPr>
            <a:r>
              <a:rPr lang="en-US" sz="4499" dirty="0">
                <a:solidFill>
                  <a:srgbClr val="FFFFFF"/>
                </a:solidFill>
                <a:latin typeface="Lato"/>
              </a:rPr>
              <a:t>      The VIFI may also be asked to submit a copy of any legal advice 	that they may have received in relation to its new classification (if 	available).</a:t>
            </a:r>
          </a:p>
          <a:p>
            <a:pPr algn="just">
              <a:lnSpc>
                <a:spcPts val="4859"/>
              </a:lnSpc>
            </a:pPr>
            <a:endParaRPr lang="en-US" sz="4499" dirty="0">
              <a:solidFill>
                <a:srgbClr val="FFFFFF"/>
              </a:solidFill>
              <a:latin typeface="Lato"/>
            </a:endParaRPr>
          </a:p>
          <a:p>
            <a:pPr algn="just">
              <a:lnSpc>
                <a:spcPts val="4859"/>
              </a:lnSpc>
            </a:pPr>
            <a:r>
              <a:rPr lang="en-US" sz="4499" dirty="0">
                <a:solidFill>
                  <a:srgbClr val="FFFFFF"/>
                </a:solidFill>
                <a:latin typeface="Lato"/>
              </a:rPr>
              <a:t>	Where a VIFI was professionally managed, a copy of the 	Discretionary Management Termination Agreement may be 	requested.</a:t>
            </a:r>
          </a:p>
          <a:p>
            <a:pPr>
              <a:lnSpc>
                <a:spcPts val="4859"/>
              </a:lnSpc>
            </a:pPr>
            <a:endParaRPr lang="en-US" sz="4499" dirty="0">
              <a:solidFill>
                <a:srgbClr val="FFFFFF"/>
              </a:solidFill>
              <a:latin typeface="Lato"/>
            </a:endParaRPr>
          </a:p>
          <a:p>
            <a:pPr>
              <a:lnSpc>
                <a:spcPts val="4859"/>
              </a:lnSpc>
            </a:pPr>
            <a:endParaRPr lang="en-US" sz="4499" u="sng" dirty="0">
              <a:solidFill>
                <a:srgbClr val="FFFFFF"/>
              </a:solidFill>
              <a:latin typeface="Lato"/>
            </a:endParaRPr>
          </a:p>
          <a:p>
            <a:pPr algn="ctr">
              <a:lnSpc>
                <a:spcPts val="4859"/>
              </a:lnSpc>
            </a:pPr>
            <a:endParaRPr lang="en-US" sz="4499" u="sng" dirty="0">
              <a:solidFill>
                <a:srgbClr val="FFFFFF"/>
              </a:solidFill>
              <a:latin typeface="Lato"/>
            </a:endParaRPr>
          </a:p>
        </p:txBody>
      </p:sp>
    </p:spTree>
    <p:extLst>
      <p:ext uri="{BB962C8B-B14F-4D97-AF65-F5344CB8AC3E}">
        <p14:creationId xmlns:p14="http://schemas.microsoft.com/office/powerpoint/2010/main" val="3224359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1" name="TextBox 10">
            <a:extLst>
              <a:ext uri="{FF2B5EF4-FFF2-40B4-BE49-F238E27FC236}">
                <a16:creationId xmlns:a16="http://schemas.microsoft.com/office/drawing/2014/main" id="{B9A1AC88-72F8-0353-0F85-5CBA83211AD4}"/>
              </a:ext>
            </a:extLst>
          </p:cNvPr>
          <p:cNvSpPr txBox="1"/>
          <p:nvPr/>
        </p:nvSpPr>
        <p:spPr>
          <a:xfrm>
            <a:off x="98287" y="3387178"/>
            <a:ext cx="17791127" cy="8168903"/>
          </a:xfrm>
          <a:prstGeom prst="rect">
            <a:avLst/>
          </a:prstGeom>
        </p:spPr>
        <p:txBody>
          <a:bodyPr wrap="square" lIns="0" tIns="0" rIns="0" bIns="0" rtlCol="0" anchor="t">
            <a:spAutoFit/>
          </a:bodyPr>
          <a:lstStyle/>
          <a:p>
            <a:pPr algn="just">
              <a:lnSpc>
                <a:spcPts val="4859"/>
              </a:lnSpc>
            </a:pPr>
            <a:r>
              <a:rPr lang="en-US" sz="4499" dirty="0">
                <a:solidFill>
                  <a:srgbClr val="FFFFFF"/>
                </a:solidFill>
                <a:latin typeface="Lato"/>
              </a:rPr>
              <a:t>	</a:t>
            </a:r>
            <a:r>
              <a:rPr lang="en-US" sz="4500" dirty="0">
                <a:solidFill>
                  <a:srgbClr val="FFFFFF"/>
                </a:solidFill>
                <a:latin typeface="Lato"/>
              </a:rPr>
              <a:t>In cases where a VIFI has indicated that it was never an FI (enrolled 	in error/misclassified/does not qualify as an FI), the Compliance 	Unit may request 	the following:</a:t>
            </a:r>
          </a:p>
          <a:p>
            <a:pPr algn="just">
              <a:lnSpc>
                <a:spcPts val="4859"/>
              </a:lnSpc>
            </a:pPr>
            <a:endParaRPr lang="en-US" sz="4500" dirty="0">
              <a:solidFill>
                <a:srgbClr val="FFFFFF"/>
              </a:solidFill>
              <a:latin typeface="Lato"/>
            </a:endParaRPr>
          </a:p>
          <a:p>
            <a:pPr marL="1828800" indent="-685800" algn="just">
              <a:lnSpc>
                <a:spcPts val="4859"/>
              </a:lnSpc>
              <a:buFont typeface="Arial" panose="020B0604020202020204" pitchFamily="34" charset="0"/>
              <a:buChar char="•"/>
            </a:pPr>
            <a:r>
              <a:rPr lang="en-US" sz="4500" dirty="0">
                <a:solidFill>
                  <a:srgbClr val="FFFFFF"/>
                </a:solidFill>
                <a:latin typeface="Lato"/>
              </a:rPr>
              <a:t>Confirmation as to whether professional advice was received by 	the FI in relation to its CRS classification. If no advice was received, a detailed explanation as to why the VIFI believes that it was never an FI/does not qualify as an FI may be requested.</a:t>
            </a:r>
          </a:p>
          <a:p>
            <a:pPr marL="1828800" indent="-685800" algn="just">
              <a:lnSpc>
                <a:spcPts val="4859"/>
              </a:lnSpc>
              <a:buFont typeface="Arial" panose="020B0604020202020204" pitchFamily="34" charset="0"/>
              <a:buChar char="•"/>
            </a:pPr>
            <a:endParaRPr lang="en-US" sz="4499" dirty="0">
              <a:solidFill>
                <a:srgbClr val="FFFFFF"/>
              </a:solidFill>
              <a:latin typeface="Lato"/>
            </a:endParaRPr>
          </a:p>
          <a:p>
            <a:pPr>
              <a:lnSpc>
                <a:spcPts val="4859"/>
              </a:lnSpc>
            </a:pPr>
            <a:endParaRPr lang="en-US" sz="4499" dirty="0">
              <a:solidFill>
                <a:srgbClr val="FFFFFF"/>
              </a:solidFill>
              <a:latin typeface="Lato"/>
            </a:endParaRPr>
          </a:p>
          <a:p>
            <a:pPr>
              <a:lnSpc>
                <a:spcPts val="4859"/>
              </a:lnSpc>
            </a:pPr>
            <a:endParaRPr lang="en-US" sz="4499" u="sng" dirty="0">
              <a:solidFill>
                <a:srgbClr val="FFFFFF"/>
              </a:solidFill>
              <a:latin typeface="Lato"/>
            </a:endParaRPr>
          </a:p>
          <a:p>
            <a:pPr algn="ctr">
              <a:lnSpc>
                <a:spcPts val="4859"/>
              </a:lnSpc>
            </a:pPr>
            <a:endParaRPr lang="en-US" sz="4499" u="sng" dirty="0">
              <a:solidFill>
                <a:srgbClr val="FFFFFF"/>
              </a:solidFill>
              <a:latin typeface="Lato"/>
            </a:endParaRPr>
          </a:p>
        </p:txBody>
      </p:sp>
    </p:spTree>
    <p:extLst>
      <p:ext uri="{BB962C8B-B14F-4D97-AF65-F5344CB8AC3E}">
        <p14:creationId xmlns:p14="http://schemas.microsoft.com/office/powerpoint/2010/main" val="42685741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2" y="-134983"/>
            <a:ext cx="18452231" cy="10287003"/>
            <a:chOff x="-29956" y="-1"/>
            <a:chExt cx="6731424" cy="3752726"/>
          </a:xfrm>
        </p:grpSpPr>
        <p:sp>
          <p:nvSpPr>
            <p:cNvPr id="3" name="Freeform 3"/>
            <p:cNvSpPr/>
            <p:nvPr/>
          </p:nvSpPr>
          <p:spPr>
            <a:xfrm>
              <a:off x="-29956" y="-1"/>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grpSp>
        <p:nvGrpSpPr>
          <p:cNvPr id="4" name="Group 4"/>
          <p:cNvGrpSpPr>
            <a:grpSpLocks noChangeAspect="1"/>
          </p:cNvGrpSpPr>
          <p:nvPr/>
        </p:nvGrpSpPr>
        <p:grpSpPr>
          <a:xfrm>
            <a:off x="691665" y="185842"/>
            <a:ext cx="2494561" cy="249455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880" t="-4736" r="-14777" b="-41465"/>
              </a:stretch>
            </a:blipFill>
          </p:spPr>
          <p:txBody>
            <a:bodyPr/>
            <a:lstStyle/>
            <a:p>
              <a:endParaRPr lang="en-US"/>
            </a:p>
          </p:txBody>
        </p:sp>
      </p:grpSp>
      <p:sp>
        <p:nvSpPr>
          <p:cNvPr id="6" name="TextBox 6"/>
          <p:cNvSpPr txBox="1"/>
          <p:nvPr/>
        </p:nvSpPr>
        <p:spPr>
          <a:xfrm>
            <a:off x="3416904" y="476885"/>
            <a:ext cx="7145390" cy="487313"/>
          </a:xfrm>
          <a:prstGeom prst="rect">
            <a:avLst/>
          </a:prstGeom>
        </p:spPr>
        <p:txBody>
          <a:bodyPr lIns="0" tIns="0" rIns="0" bIns="0" rtlCol="0" anchor="t">
            <a:spAutoFit/>
          </a:bodyPr>
          <a:lstStyle/>
          <a:p>
            <a:pPr>
              <a:lnSpc>
                <a:spcPts val="3815"/>
              </a:lnSpc>
            </a:pPr>
            <a:r>
              <a:rPr lang="en-US" sz="3500">
                <a:solidFill>
                  <a:srgbClr val="FFFFFF"/>
                </a:solidFill>
                <a:latin typeface="Lato"/>
              </a:rPr>
              <a:t>INTERNATIONAL TAX AUTHORITY</a:t>
            </a:r>
          </a:p>
        </p:txBody>
      </p:sp>
      <p:sp>
        <p:nvSpPr>
          <p:cNvPr id="7" name="AutoShape 7"/>
          <p:cNvSpPr/>
          <p:nvPr/>
        </p:nvSpPr>
        <p:spPr>
          <a:xfrm>
            <a:off x="3416904" y="995650"/>
            <a:ext cx="7145390" cy="0"/>
          </a:xfrm>
          <a:prstGeom prst="line">
            <a:avLst/>
          </a:prstGeom>
          <a:ln w="47625" cap="flat">
            <a:solidFill>
              <a:srgbClr val="FBFBFC"/>
            </a:solidFill>
            <a:prstDash val="solid"/>
            <a:headEnd type="none" w="sm" len="sm"/>
            <a:tailEnd type="none" w="sm" len="sm"/>
          </a:ln>
        </p:spPr>
        <p:txBody>
          <a:bodyPr/>
          <a:lstStyle/>
          <a:p>
            <a:endParaRPr lang="en-US"/>
          </a:p>
        </p:txBody>
      </p:sp>
      <p:sp>
        <p:nvSpPr>
          <p:cNvPr id="8" name="AutoShape 8"/>
          <p:cNvSpPr/>
          <p:nvPr/>
        </p:nvSpPr>
        <p:spPr>
          <a:xfrm>
            <a:off x="0" y="3017219"/>
            <a:ext cx="18288000" cy="0"/>
          </a:xfrm>
          <a:prstGeom prst="line">
            <a:avLst/>
          </a:prstGeom>
          <a:ln w="142875" cap="flat">
            <a:solidFill>
              <a:srgbClr val="F60F10"/>
            </a:solidFill>
            <a:prstDash val="solid"/>
            <a:headEnd type="none" w="sm" len="sm"/>
            <a:tailEnd type="none" w="sm" len="sm"/>
          </a:ln>
        </p:spPr>
        <p:txBody>
          <a:bodyPr/>
          <a:lstStyle/>
          <a:p>
            <a:endParaRPr lang="en-US"/>
          </a:p>
        </p:txBody>
      </p:sp>
      <p:sp>
        <p:nvSpPr>
          <p:cNvPr id="9" name="TextBox 9"/>
          <p:cNvSpPr txBox="1"/>
          <p:nvPr/>
        </p:nvSpPr>
        <p:spPr>
          <a:xfrm>
            <a:off x="3400832" y="1587212"/>
            <a:ext cx="14195503" cy="1325363"/>
          </a:xfrm>
          <a:prstGeom prst="rect">
            <a:avLst/>
          </a:prstGeom>
        </p:spPr>
        <p:txBody>
          <a:bodyPr wrap="square" lIns="0" tIns="0" rIns="0" bIns="0" rtlCol="0" anchor="t">
            <a:spAutoFit/>
          </a:bodyPr>
          <a:lstStyle/>
          <a:p>
            <a:pPr algn="ctr">
              <a:lnSpc>
                <a:spcPts val="10875"/>
              </a:lnSpc>
            </a:pPr>
            <a:r>
              <a:rPr lang="en-US" sz="7200" dirty="0">
                <a:solidFill>
                  <a:srgbClr val="FFFFFF"/>
                </a:solidFill>
                <a:latin typeface="League Spartan"/>
              </a:rPr>
              <a:t>Common Reporting Standard</a:t>
            </a:r>
          </a:p>
        </p:txBody>
      </p:sp>
      <p:sp>
        <p:nvSpPr>
          <p:cNvPr id="13" name="TextBox 16">
            <a:extLst>
              <a:ext uri="{FF2B5EF4-FFF2-40B4-BE49-F238E27FC236}">
                <a16:creationId xmlns:a16="http://schemas.microsoft.com/office/drawing/2014/main" id="{87E5CC04-F3D8-748B-C8F3-47B679D45526}"/>
              </a:ext>
            </a:extLst>
          </p:cNvPr>
          <p:cNvSpPr txBox="1"/>
          <p:nvPr/>
        </p:nvSpPr>
        <p:spPr>
          <a:xfrm>
            <a:off x="1080873" y="5008520"/>
            <a:ext cx="16421100" cy="1119153"/>
          </a:xfrm>
          <a:prstGeom prst="rect">
            <a:avLst/>
          </a:prstGeom>
        </p:spPr>
        <p:txBody>
          <a:bodyPr wrap="square" lIns="0" tIns="0" rIns="0" bIns="0" rtlCol="0" anchor="t">
            <a:spAutoFit/>
          </a:bodyPr>
          <a:lstStyle/>
          <a:p>
            <a:pPr marL="809625" lvl="1">
              <a:lnSpc>
                <a:spcPts val="10500"/>
              </a:lnSpc>
            </a:pPr>
            <a:endParaRPr lang="en-US" sz="4000" b="1" i="1" u="sng">
              <a:solidFill>
                <a:srgbClr val="FFFFFF"/>
              </a:solidFill>
              <a:latin typeface="Lato"/>
              <a:ea typeface="Lato"/>
              <a:cs typeface="Lato"/>
            </a:endParaRPr>
          </a:p>
        </p:txBody>
      </p:sp>
      <p:sp>
        <p:nvSpPr>
          <p:cNvPr id="11" name="TextBox 10">
            <a:extLst>
              <a:ext uri="{FF2B5EF4-FFF2-40B4-BE49-F238E27FC236}">
                <a16:creationId xmlns:a16="http://schemas.microsoft.com/office/drawing/2014/main" id="{B9A1AC88-72F8-0353-0F85-5CBA83211AD4}"/>
              </a:ext>
            </a:extLst>
          </p:cNvPr>
          <p:cNvSpPr txBox="1"/>
          <p:nvPr/>
        </p:nvSpPr>
        <p:spPr>
          <a:xfrm>
            <a:off x="98287" y="3387178"/>
            <a:ext cx="17791127" cy="8797280"/>
          </a:xfrm>
          <a:prstGeom prst="rect">
            <a:avLst/>
          </a:prstGeom>
        </p:spPr>
        <p:txBody>
          <a:bodyPr wrap="square" lIns="0" tIns="0" rIns="0" bIns="0" rtlCol="0" anchor="t">
            <a:spAutoFit/>
          </a:bodyPr>
          <a:lstStyle/>
          <a:p>
            <a:pPr marL="1828800" indent="-685800" algn="just">
              <a:lnSpc>
                <a:spcPts val="4859"/>
              </a:lnSpc>
              <a:buFont typeface="Arial" panose="020B0604020202020204" pitchFamily="34" charset="0"/>
              <a:buChar char="•"/>
            </a:pPr>
            <a:r>
              <a:rPr lang="en-US" sz="4500" dirty="0">
                <a:solidFill>
                  <a:srgbClr val="FFFFFF"/>
                </a:solidFill>
                <a:latin typeface="Lato"/>
              </a:rPr>
              <a:t>Whether the investment entity is now an active or passive non-financial entity (if this is not provided upon the request for deactivation).</a:t>
            </a:r>
          </a:p>
          <a:p>
            <a:pPr marL="1828800" indent="-685800" algn="just">
              <a:lnSpc>
                <a:spcPts val="4859"/>
              </a:lnSpc>
              <a:buFont typeface="Arial" panose="020B0604020202020204" pitchFamily="34" charset="0"/>
              <a:buChar char="•"/>
            </a:pPr>
            <a:r>
              <a:rPr lang="en-US" sz="4500" dirty="0">
                <a:solidFill>
                  <a:srgbClr val="FFFFFF"/>
                </a:solidFill>
                <a:latin typeface="Lato"/>
              </a:rPr>
              <a:t>Confirmation as to whether there has been any changes in the investment entity’s operations since it was enrolled in BVIFARS.</a:t>
            </a:r>
          </a:p>
          <a:p>
            <a:pPr marL="1828800" indent="-685800" algn="just">
              <a:lnSpc>
                <a:spcPts val="4859"/>
              </a:lnSpc>
              <a:buFont typeface="Arial" panose="020B0604020202020204" pitchFamily="34" charset="0"/>
              <a:buChar char="•"/>
            </a:pPr>
            <a:r>
              <a:rPr lang="en-US" sz="4499" dirty="0">
                <a:solidFill>
                  <a:srgbClr val="FFFFFF"/>
                </a:solidFill>
                <a:latin typeface="Lato"/>
              </a:rPr>
              <a:t>Confirmation of which Financial Institution manages its accounts and the jurisdiction of residence of the said Financial Institution.</a:t>
            </a:r>
          </a:p>
          <a:p>
            <a:pPr marL="1828800" indent="-685800" algn="just">
              <a:lnSpc>
                <a:spcPts val="4859"/>
              </a:lnSpc>
              <a:buFont typeface="Arial" panose="020B0604020202020204" pitchFamily="34" charset="0"/>
              <a:buChar char="•"/>
            </a:pPr>
            <a:endParaRPr lang="en-US" sz="4499" dirty="0">
              <a:solidFill>
                <a:srgbClr val="FFFFFF"/>
              </a:solidFill>
              <a:latin typeface="Lato"/>
            </a:endParaRPr>
          </a:p>
          <a:p>
            <a:pPr marL="1828800" indent="-685800" algn="just">
              <a:lnSpc>
                <a:spcPts val="4859"/>
              </a:lnSpc>
              <a:buFont typeface="Arial" panose="020B0604020202020204" pitchFamily="34" charset="0"/>
              <a:buChar char="•"/>
            </a:pPr>
            <a:endParaRPr lang="en-US" sz="4499" dirty="0">
              <a:solidFill>
                <a:srgbClr val="FFFFFF"/>
              </a:solidFill>
              <a:latin typeface="Lato"/>
            </a:endParaRPr>
          </a:p>
          <a:p>
            <a:pPr>
              <a:lnSpc>
                <a:spcPts val="4859"/>
              </a:lnSpc>
            </a:pPr>
            <a:endParaRPr lang="en-US" sz="4499" dirty="0">
              <a:solidFill>
                <a:srgbClr val="FFFFFF"/>
              </a:solidFill>
              <a:latin typeface="Lato"/>
            </a:endParaRPr>
          </a:p>
          <a:p>
            <a:pPr>
              <a:lnSpc>
                <a:spcPts val="4859"/>
              </a:lnSpc>
            </a:pPr>
            <a:endParaRPr lang="en-US" sz="4499" u="sng" dirty="0">
              <a:solidFill>
                <a:srgbClr val="FFFFFF"/>
              </a:solidFill>
              <a:latin typeface="Lato"/>
            </a:endParaRPr>
          </a:p>
          <a:p>
            <a:pPr algn="ctr">
              <a:lnSpc>
                <a:spcPts val="4859"/>
              </a:lnSpc>
            </a:pPr>
            <a:endParaRPr lang="en-US" sz="4499" u="sng" dirty="0">
              <a:solidFill>
                <a:srgbClr val="FFFFFF"/>
              </a:solidFill>
              <a:latin typeface="Lato"/>
            </a:endParaRPr>
          </a:p>
        </p:txBody>
      </p:sp>
    </p:spTree>
    <p:extLst>
      <p:ext uri="{BB962C8B-B14F-4D97-AF65-F5344CB8AC3E}">
        <p14:creationId xmlns:p14="http://schemas.microsoft.com/office/powerpoint/2010/main" val="39429257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01A3572F17994CA184F117F25E2534" ma:contentTypeVersion="19" ma:contentTypeDescription="Create a new document." ma:contentTypeScope="" ma:versionID="9855d8076a30dee4814a789291636c3b">
  <xsd:schema xmlns:xsd="http://www.w3.org/2001/XMLSchema" xmlns:xs="http://www.w3.org/2001/XMLSchema" xmlns:p="http://schemas.microsoft.com/office/2006/metadata/properties" xmlns:ns2="458a73f0-be2f-4709-b71d-dcd1b4f97f17" xmlns:ns3="08ac10b7-eaa9-4033-98fd-f143b60a018a" targetNamespace="http://schemas.microsoft.com/office/2006/metadata/properties" ma:root="true" ma:fieldsID="88c84cec5eb6f601c14228b45777e2e8" ns2:_="" ns3:_="">
    <xsd:import namespace="458a73f0-be2f-4709-b71d-dcd1b4f97f17"/>
    <xsd:import namespace="08ac10b7-eaa9-4033-98fd-f143b60a01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a73f0-be2f-4709-b71d-dcd1b4f97f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5f99f8d-728e-4b5a-8468-9e169f51dd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ac10b7-eaa9-4033-98fd-f143b60a01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9f4782d-7c78-4775-81aa-e2dcdc820462}" ma:internalName="TaxCatchAll" ma:showField="CatchAllData" ma:web="08ac10b7-eaa9-4033-98fd-f143b60a01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8a73f0-be2f-4709-b71d-dcd1b4f97f17">
      <Terms xmlns="http://schemas.microsoft.com/office/infopath/2007/PartnerControls"/>
    </lcf76f155ced4ddcb4097134ff3c332f>
    <TaxCatchAll xmlns="08ac10b7-eaa9-4033-98fd-f143b60a018a" xsi:nil="true"/>
    <_Flow_SignoffStatus xmlns="458a73f0-be2f-4709-b71d-dcd1b4f97f17" xsi:nil="true"/>
  </documentManagement>
</p:properties>
</file>

<file path=customXml/itemProps1.xml><?xml version="1.0" encoding="utf-8"?>
<ds:datastoreItem xmlns:ds="http://schemas.openxmlformats.org/officeDocument/2006/customXml" ds:itemID="{04A6B331-EAF8-44E0-BB16-7C1DB1D3C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8a73f0-be2f-4709-b71d-dcd1b4f97f17"/>
    <ds:schemaRef ds:uri="08ac10b7-eaa9-4033-98fd-f143b60a0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DB38D8-FE63-4331-BF84-1D26E58A8DD4}">
  <ds:schemaRefs>
    <ds:schemaRef ds:uri="http://schemas.microsoft.com/sharepoint/v3/contenttype/forms"/>
  </ds:schemaRefs>
</ds:datastoreItem>
</file>

<file path=customXml/itemProps3.xml><?xml version="1.0" encoding="utf-8"?>
<ds:datastoreItem xmlns:ds="http://schemas.openxmlformats.org/officeDocument/2006/customXml" ds:itemID="{03F5E4A4-B35E-4F10-AA1C-B615353354B4}">
  <ds:schemaRefs>
    <ds:schemaRef ds:uri="http://purl.org/dc/terms/"/>
    <ds:schemaRef ds:uri="http://schemas.microsoft.com/office/infopath/2007/PartnerControls"/>
    <ds:schemaRef ds:uri="http://schemas.microsoft.com/office/2006/documentManagement/types"/>
    <ds:schemaRef ds:uri="http://purl.org/dc/dcmitype/"/>
    <ds:schemaRef ds:uri="08ac10b7-eaa9-4033-98fd-f143b60a018a"/>
    <ds:schemaRef ds:uri="http://purl.org/dc/elements/1.1/"/>
    <ds:schemaRef ds:uri="http://schemas.openxmlformats.org/package/2006/metadata/core-properties"/>
    <ds:schemaRef ds:uri="458a73f0-be2f-4709-b71d-dcd1b4f97f1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989</TotalTime>
  <Words>1097</Words>
  <Application>Microsoft Office PowerPoint</Application>
  <PresentationFormat>Custom</PresentationFormat>
  <Paragraphs>88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Arimo</vt:lpstr>
      <vt:lpstr>Calibri</vt:lpstr>
      <vt:lpstr>Lato</vt:lpstr>
      <vt:lpstr>Blinker</vt:lpstr>
      <vt:lpstr>League Spartan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 Islands Tax Authority</dc:title>
  <dc:creator>Rockel Woods</dc:creator>
  <cp:lastModifiedBy>Kishma Martin</cp:lastModifiedBy>
  <cp:revision>6</cp:revision>
  <dcterms:created xsi:type="dcterms:W3CDTF">2006-08-16T00:00:00Z</dcterms:created>
  <dcterms:modified xsi:type="dcterms:W3CDTF">2024-02-28T18:41:58Z</dcterms:modified>
  <dc:identifier>DAFBjJLz2Kc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0x0101009201A3572F17994CA184F117F25E2534</vt:lpwstr>
  </property>
  <property fmtid="{D5CDD505-2E9C-101B-9397-08002B2CF9AE}" pid="3" name="MediaServiceImageTags">
    <vt:lpwstr/>
  </property>
</Properties>
</file>